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85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4" r:id="rId23"/>
    <p:sldId id="282" r:id="rId24"/>
    <p:sldId id="283" r:id="rId25"/>
    <p:sldId id="288" r:id="rId26"/>
    <p:sldId id="289" r:id="rId27"/>
    <p:sldId id="290" r:id="rId28"/>
    <p:sldId id="291" r:id="rId29"/>
    <p:sldId id="292" r:id="rId30"/>
    <p:sldId id="293" r:id="rId31"/>
    <p:sldId id="262" r:id="rId32"/>
    <p:sldId id="287" r:id="rId33"/>
    <p:sldId id="286" r:id="rId34"/>
    <p:sldId id="265" r:id="rId35"/>
  </p:sldIdLst>
  <p:sldSz cx="9753600" cy="7315200"/>
  <p:notesSz cx="6858000" cy="9144000"/>
  <p:embeddedFontLst>
    <p:embeddedFont>
      <p:font typeface="Oswald Bold" panose="020B0604020202020204" charset="0"/>
      <p:regular r:id="rId36"/>
    </p:embeddedFont>
    <p:embeddedFont>
      <p:font typeface="Poppins" panose="00000500000000000000" pitchFamily="2" charset="0"/>
      <p:regular r:id="rId37"/>
      <p:bold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22" autoAdjust="0"/>
  </p:normalViewPr>
  <p:slideViewPr>
    <p:cSldViewPr>
      <p:cViewPr varScale="1">
        <p:scale>
          <a:sx n="76" d="100"/>
          <a:sy n="76" d="100"/>
        </p:scale>
        <p:origin x="152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sv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41112" y="5453662"/>
            <a:ext cx="8754442" cy="3382952"/>
            <a:chOff x="0" y="0"/>
            <a:chExt cx="1055465" cy="407860"/>
          </a:xfrm>
        </p:grpSpPr>
        <p:sp>
          <p:nvSpPr>
            <p:cNvPr id="3" name="Freeform 3"/>
            <p:cNvSpPr/>
            <p:nvPr/>
          </p:nvSpPr>
          <p:spPr>
            <a:xfrm>
              <a:off x="13923" y="5557"/>
              <a:ext cx="1027620" cy="402303"/>
            </a:xfrm>
            <a:custGeom>
              <a:avLst/>
              <a:gdLst/>
              <a:ahLst/>
              <a:cxnLst/>
              <a:rect l="l" t="t" r="r" b="b"/>
              <a:pathLst>
                <a:path w="1027620" h="402303">
                  <a:moveTo>
                    <a:pt x="531303" y="7963"/>
                  </a:moveTo>
                  <a:lnTo>
                    <a:pt x="1024049" y="388784"/>
                  </a:lnTo>
                  <a:cubicBezTo>
                    <a:pt x="1026604" y="390758"/>
                    <a:pt x="1027620" y="394139"/>
                    <a:pt x="1026577" y="397194"/>
                  </a:cubicBezTo>
                  <a:cubicBezTo>
                    <a:pt x="1025534" y="400250"/>
                    <a:pt x="1022663" y="402303"/>
                    <a:pt x="1019434" y="402303"/>
                  </a:cubicBezTo>
                  <a:lnTo>
                    <a:pt x="8186" y="402303"/>
                  </a:lnTo>
                  <a:cubicBezTo>
                    <a:pt x="4957" y="402303"/>
                    <a:pt x="2086" y="400250"/>
                    <a:pt x="1043" y="397194"/>
                  </a:cubicBezTo>
                  <a:cubicBezTo>
                    <a:pt x="0" y="394139"/>
                    <a:pt x="1015" y="390758"/>
                    <a:pt x="3570" y="388784"/>
                  </a:cubicBezTo>
                  <a:lnTo>
                    <a:pt x="496317" y="7963"/>
                  </a:lnTo>
                  <a:cubicBezTo>
                    <a:pt x="506620" y="0"/>
                    <a:pt x="521000" y="0"/>
                    <a:pt x="531303" y="7963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64916" y="132214"/>
              <a:ext cx="725633" cy="2465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858153" y="4693539"/>
            <a:ext cx="4037294" cy="645020"/>
            <a:chOff x="0" y="0"/>
            <a:chExt cx="2242540" cy="35828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242540" cy="358280"/>
            </a:xfrm>
            <a:custGeom>
              <a:avLst/>
              <a:gdLst/>
              <a:ahLst/>
              <a:cxnLst/>
              <a:rect l="l" t="t" r="r" b="b"/>
              <a:pathLst>
                <a:path w="2242540" h="358280">
                  <a:moveTo>
                    <a:pt x="179140" y="0"/>
                  </a:moveTo>
                  <a:lnTo>
                    <a:pt x="2063400" y="0"/>
                  </a:lnTo>
                  <a:cubicBezTo>
                    <a:pt x="2162336" y="0"/>
                    <a:pt x="2242540" y="80204"/>
                    <a:pt x="2242540" y="179140"/>
                  </a:cubicBezTo>
                  <a:lnTo>
                    <a:pt x="2242540" y="179140"/>
                  </a:lnTo>
                  <a:cubicBezTo>
                    <a:pt x="2242540" y="278076"/>
                    <a:pt x="2162336" y="358280"/>
                    <a:pt x="2063400" y="358280"/>
                  </a:cubicBezTo>
                  <a:lnTo>
                    <a:pt x="179140" y="358280"/>
                  </a:lnTo>
                  <a:cubicBezTo>
                    <a:pt x="80204" y="358280"/>
                    <a:pt x="0" y="278076"/>
                    <a:pt x="0" y="179140"/>
                  </a:cubicBezTo>
                  <a:lnTo>
                    <a:pt x="0" y="179140"/>
                  </a:lnTo>
                  <a:cubicBezTo>
                    <a:pt x="0" y="80204"/>
                    <a:pt x="80204" y="0"/>
                    <a:pt x="179140" y="0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2242540" cy="415430"/>
            </a:xfrm>
            <a:prstGeom prst="rect">
              <a:avLst/>
            </a:prstGeom>
          </p:spPr>
          <p:txBody>
            <a:bodyPr lIns="24087" tIns="24087" rIns="24087" bIns="24087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dirty="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By </a:t>
              </a:r>
              <a:r>
                <a:rPr lang="en-US" sz="1800" dirty="0" err="1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KruNueng</a:t>
              </a:r>
              <a:endParaRPr lang="en-US" sz="18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497746" y="2326238"/>
            <a:ext cx="6758108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21"/>
              </a:lnSpc>
            </a:pPr>
            <a:r>
              <a:rPr lang="en-US" sz="7521" b="1" dirty="0">
                <a:solidFill>
                  <a:srgbClr val="070707"/>
                </a:solidFill>
                <a:latin typeface="Oswald Bold"/>
                <a:ea typeface="Oswald Bold"/>
                <a:cs typeface="Oswald Bold"/>
                <a:sym typeface="Oswald Bold"/>
              </a:rPr>
              <a:t>SORT</a:t>
            </a:r>
          </a:p>
        </p:txBody>
      </p:sp>
      <p:grpSp>
        <p:nvGrpSpPr>
          <p:cNvPr id="9" name="Group 9"/>
          <p:cNvGrpSpPr/>
          <p:nvPr/>
        </p:nvGrpSpPr>
        <p:grpSpPr>
          <a:xfrm rot="-5400000">
            <a:off x="7522314" y="84535"/>
            <a:ext cx="3466068" cy="1922787"/>
            <a:chOff x="0" y="0"/>
            <a:chExt cx="812800" cy="450898"/>
          </a:xfrm>
        </p:grpSpPr>
        <p:sp>
          <p:nvSpPr>
            <p:cNvPr id="10" name="Freeform 10"/>
            <p:cNvSpPr/>
            <p:nvPr/>
          </p:nvSpPr>
          <p:spPr>
            <a:xfrm>
              <a:off x="29151" y="24845"/>
              <a:ext cx="754497" cy="426052"/>
            </a:xfrm>
            <a:custGeom>
              <a:avLst/>
              <a:gdLst/>
              <a:ahLst/>
              <a:cxnLst/>
              <a:rect l="l" t="t" r="r" b="b"/>
              <a:pathLst>
                <a:path w="754497" h="426052">
                  <a:moveTo>
                    <a:pt x="414635" y="16634"/>
                  </a:moveTo>
                  <a:lnTo>
                    <a:pt x="746263" y="384574"/>
                  </a:lnTo>
                  <a:cubicBezTo>
                    <a:pt x="752835" y="391864"/>
                    <a:pt x="754498" y="402340"/>
                    <a:pt x="750508" y="411307"/>
                  </a:cubicBezTo>
                  <a:cubicBezTo>
                    <a:pt x="746518" y="420274"/>
                    <a:pt x="737623" y="426053"/>
                    <a:pt x="727808" y="426053"/>
                  </a:cubicBezTo>
                  <a:lnTo>
                    <a:pt x="26690" y="426053"/>
                  </a:lnTo>
                  <a:cubicBezTo>
                    <a:pt x="16875" y="426053"/>
                    <a:pt x="7980" y="420274"/>
                    <a:pt x="3990" y="411307"/>
                  </a:cubicBezTo>
                  <a:cubicBezTo>
                    <a:pt x="0" y="402340"/>
                    <a:pt x="1664" y="391864"/>
                    <a:pt x="8235" y="384574"/>
                  </a:cubicBezTo>
                  <a:lnTo>
                    <a:pt x="339863" y="16634"/>
                  </a:lnTo>
                  <a:cubicBezTo>
                    <a:pt x="349407" y="6045"/>
                    <a:pt x="362994" y="0"/>
                    <a:pt x="377249" y="0"/>
                  </a:cubicBezTo>
                  <a:cubicBezTo>
                    <a:pt x="391504" y="0"/>
                    <a:pt x="405091" y="6045"/>
                    <a:pt x="414635" y="16634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27000" y="152195"/>
              <a:ext cx="558800" cy="2664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5400000">
            <a:off x="-2797172" y="3504029"/>
            <a:ext cx="5683610" cy="3382952"/>
            <a:chOff x="0" y="0"/>
            <a:chExt cx="685236" cy="407860"/>
          </a:xfrm>
        </p:grpSpPr>
        <p:sp>
          <p:nvSpPr>
            <p:cNvPr id="13" name="Freeform 13"/>
            <p:cNvSpPr/>
            <p:nvPr/>
          </p:nvSpPr>
          <p:spPr>
            <a:xfrm>
              <a:off x="17065" y="15868"/>
              <a:ext cx="651105" cy="391992"/>
            </a:xfrm>
            <a:custGeom>
              <a:avLst/>
              <a:gdLst/>
              <a:ahLst/>
              <a:cxnLst/>
              <a:rect l="l" t="t" r="r" b="b"/>
              <a:pathLst>
                <a:path w="651105" h="391992">
                  <a:moveTo>
                    <a:pt x="347456" y="10207"/>
                  </a:moveTo>
                  <a:lnTo>
                    <a:pt x="646267" y="365918"/>
                  </a:lnTo>
                  <a:cubicBezTo>
                    <a:pt x="650234" y="370641"/>
                    <a:pt x="651105" y="377235"/>
                    <a:pt x="648500" y="382826"/>
                  </a:cubicBezTo>
                  <a:cubicBezTo>
                    <a:pt x="645895" y="388418"/>
                    <a:pt x="640285" y="391992"/>
                    <a:pt x="634117" y="391992"/>
                  </a:cubicBezTo>
                  <a:lnTo>
                    <a:pt x="16989" y="391992"/>
                  </a:lnTo>
                  <a:cubicBezTo>
                    <a:pt x="10820" y="391992"/>
                    <a:pt x="5211" y="388418"/>
                    <a:pt x="2605" y="382826"/>
                  </a:cubicBezTo>
                  <a:cubicBezTo>
                    <a:pt x="0" y="377235"/>
                    <a:pt x="871" y="370641"/>
                    <a:pt x="4839" y="365918"/>
                  </a:cubicBezTo>
                  <a:lnTo>
                    <a:pt x="303649" y="10207"/>
                  </a:lnTo>
                  <a:cubicBezTo>
                    <a:pt x="309084" y="3736"/>
                    <a:pt x="317102" y="0"/>
                    <a:pt x="325553" y="0"/>
                  </a:cubicBezTo>
                  <a:cubicBezTo>
                    <a:pt x="334003" y="0"/>
                    <a:pt x="342021" y="3736"/>
                    <a:pt x="347456" y="10207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107068" y="132214"/>
              <a:ext cx="471099" cy="2465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5399999">
            <a:off x="783235" y="679805"/>
            <a:ext cx="628818" cy="732248"/>
          </a:xfrm>
          <a:custGeom>
            <a:avLst/>
            <a:gdLst/>
            <a:ahLst/>
            <a:cxnLst/>
            <a:rect l="l" t="t" r="r" b="b"/>
            <a:pathLst>
              <a:path w="628818" h="732248">
                <a:moveTo>
                  <a:pt x="0" y="0"/>
                </a:moveTo>
                <a:lnTo>
                  <a:pt x="628818" y="0"/>
                </a:lnTo>
                <a:lnTo>
                  <a:pt x="628818" y="732248"/>
                </a:lnTo>
                <a:lnTo>
                  <a:pt x="0" y="7322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-5399999">
            <a:off x="8341547" y="5896014"/>
            <a:ext cx="628818" cy="732248"/>
          </a:xfrm>
          <a:custGeom>
            <a:avLst/>
            <a:gdLst/>
            <a:ahLst/>
            <a:cxnLst/>
            <a:rect l="l" t="t" r="r" b="b"/>
            <a:pathLst>
              <a:path w="628818" h="732248">
                <a:moveTo>
                  <a:pt x="0" y="0"/>
                </a:moveTo>
                <a:lnTo>
                  <a:pt x="628818" y="0"/>
                </a:lnTo>
                <a:lnTo>
                  <a:pt x="628818" y="732248"/>
                </a:lnTo>
                <a:lnTo>
                  <a:pt x="0" y="7322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2469640">
            <a:off x="8114523" y="3036802"/>
            <a:ext cx="3901440" cy="170245"/>
          </a:xfrm>
          <a:custGeom>
            <a:avLst/>
            <a:gdLst/>
            <a:ahLst/>
            <a:cxnLst/>
            <a:rect l="l" t="t" r="r" b="b"/>
            <a:pathLst>
              <a:path w="3901440" h="170245">
                <a:moveTo>
                  <a:pt x="0" y="0"/>
                </a:moveTo>
                <a:lnTo>
                  <a:pt x="3901440" y="0"/>
                </a:lnTo>
                <a:lnTo>
                  <a:pt x="3901440" y="170245"/>
                </a:lnTo>
                <a:lnTo>
                  <a:pt x="0" y="1702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463768" y="6055600"/>
            <a:ext cx="528080" cy="528080"/>
            <a:chOff x="0" y="0"/>
            <a:chExt cx="195585" cy="195585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8758040" y="3024502"/>
            <a:ext cx="528080" cy="528080"/>
            <a:chOff x="0" y="0"/>
            <a:chExt cx="195585" cy="19558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09991-559E-CE06-9CE9-D638B25E4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FC037871-D1CB-ECAD-620B-18E1E767A98C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Insertion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4BEFB54-2891-0C57-3669-86E92DA30561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455B7CF-6120-E112-CD89-A92E139DFC57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88FCF5FF-C3B6-BFE5-9F2E-0C8A0943D3DB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3E09B6D1-A85F-552A-E702-E9235381DA9B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DBB2917D-6DD3-DC77-160B-F8AEC0EE81F4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CAAA6C07-6ABA-DAAB-7128-C787FEF2A1AE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D1878A0D-E5AF-0AC3-5AF0-639799413505}"/>
              </a:ext>
            </a:extLst>
          </p:cNvPr>
          <p:cNvSpPr txBox="1"/>
          <p:nvPr/>
        </p:nvSpPr>
        <p:spPr>
          <a:xfrm>
            <a:off x="793065" y="1495811"/>
            <a:ext cx="8167470" cy="17235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อัลกอริทึมที่เรียงลำดับข้อมูลโดยการเรียงข้อมูลทีละ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element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ของ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array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เริ่มจาก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element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Index 0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ลงใน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subarray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ใหม่ ที่เรียงลำดับไว้ โดยการ "แทรก"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element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ใหม่ลงไปในตำแหน่งที่ถูกต้อง</a:t>
            </a:r>
          </a:p>
        </p:txBody>
      </p:sp>
    </p:spTree>
    <p:extLst>
      <p:ext uri="{BB962C8B-B14F-4D97-AF65-F5344CB8AC3E}">
        <p14:creationId xmlns:p14="http://schemas.microsoft.com/office/powerpoint/2010/main" val="329207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D5430-7848-C05A-3565-6304D226E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F89970BF-FB2C-8BE6-372A-E1A42DF0523A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Insertion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0B800B47-1B19-10F3-48AE-3FB28EDF6C05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B069104B-A551-E65B-C436-6BACD14F810A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0509B1A7-6A2B-DA03-CE26-DC53B70B6663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A17D2C61-61B2-F63E-B17F-3BD9D6F5A323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2B14ECD2-06C1-08D9-40C8-44CA184C0A84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43CDA856-B417-6A17-B500-422E7D9A94E4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pic>
        <p:nvPicPr>
          <p:cNvPr id="6" name="INSERTION SORT ">
            <a:hlinkClick r:id="" action="ppaction://media"/>
            <a:extLst>
              <a:ext uri="{FF2B5EF4-FFF2-40B4-BE49-F238E27FC236}">
                <a16:creationId xmlns:a16="http://schemas.microsoft.com/office/drawing/2014/main" id="{0C358EB2-841F-3F44-8F30-59B66096E2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66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473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6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F0796D-5F1A-6C67-01CF-E1C6F9AD7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D3AC901E-1E2F-9A77-1FF0-D1456F816BB4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 Insertion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075F790A-4DF1-4F4C-71F5-55AF3A0A09FE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9E7B8AA-13E5-AD07-E9AD-482C6D92C9B8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20F16624-DE9E-D0B3-9E1F-77D7E12DFF85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C2EC3B9B-884E-A0B9-4995-781C099058E2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B45DAB24-5099-8106-43C9-FAC7E9D9FE91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B58B461D-081A-38E0-0B0D-982F74BFC2AE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7E03D648-E3D3-7B68-445E-1E2CC24425C6}"/>
              </a:ext>
            </a:extLst>
          </p:cNvPr>
          <p:cNvSpPr txBox="1"/>
          <p:nvPr/>
        </p:nvSpPr>
        <p:spPr>
          <a:xfrm>
            <a:off x="262596" y="1219200"/>
            <a:ext cx="9228408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ไฟล์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3_insertion_sort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ให้นักเรียนเขียนโปรแกรมจัดเรียงข้อมูล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insertion 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บรรทัดแรก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n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คือ จำนวนข้อมูลที่ต้องการรับ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 บรรทัดสองถึง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n+1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จำนวนเต็มที่ มีค่า 0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&lt;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ตัวเลข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&lt;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100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ตัวเลขที่เรียงจากน้อยไปหามาก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ตัวอย่าง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414FDB-64CE-DCC4-2DEF-CA29557E3775}"/>
              </a:ext>
            </a:extLst>
          </p:cNvPr>
          <p:cNvSpPr/>
          <p:nvPr/>
        </p:nvSpPr>
        <p:spPr>
          <a:xfrm>
            <a:off x="2209800" y="3505200"/>
            <a:ext cx="5334000" cy="33677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15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-7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62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Unsorted array: 15  9  -7  25  62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Sorted array: -7  9  15  25  62</a:t>
            </a:r>
            <a:endParaRPr lang="th-TH" sz="2000" dirty="0"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9100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1F7E1-1115-10BC-AD91-FD9C68E0CF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8F493AD1-E4D9-5AF8-425C-A899D68C06A3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DE5EB83F-7BA8-DAD4-A3C3-C07A97072D7E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49BC7EE-E4A8-8ACC-E6ED-1D99ACE4DE0F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EED6F455-349A-E47C-9414-946EB37B5F9E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AEB96FAD-DCD1-559C-DD2C-6A8E59FBF471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F7DFE968-653F-0343-9096-E80B0854D2A1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D7F4E8EF-E372-DAEB-DD9D-C6E42EC32F52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E0CDF3D5-948F-D7BC-20D6-DD5462F20D51}"/>
              </a:ext>
            </a:extLst>
          </p:cNvPr>
          <p:cNvSpPr txBox="1"/>
          <p:nvPr/>
        </p:nvSpPr>
        <p:spPr>
          <a:xfrm>
            <a:off x="304800" y="1219200"/>
            <a:ext cx="9144000" cy="41549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7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Sorting A-Z </a:t>
            </a:r>
          </a:p>
          <a:p>
            <a:pPr algn="l"/>
            <a:endParaRPr lang="th-TH" sz="27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7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บรรทัดแรก คือ จำนวนตัวอักษรที่จะจัดเรียง 2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&lt;n&lt;99</a:t>
            </a:r>
            <a:endParaRPr lang="th-TH" sz="27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บรรทัดสอง คือ ตัวอักษร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A-Z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มีจำนวนอักขระเท่ากับ </a:t>
            </a:r>
            <a:b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n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จำนวน โดยสามารถป้อนตัวอักษรซ้ำกันได้</a:t>
            </a:r>
          </a:p>
          <a:p>
            <a:pPr algn="l"/>
            <a:endParaRPr lang="th-TH" sz="27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7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มี 1 บรรทัด เรียงตัวอักษรจาก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A-Z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โดยแต่ละตัวจะ</a:t>
            </a:r>
            <a:b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เว้น 1 ช่องว่าง</a:t>
            </a:r>
          </a:p>
          <a:p>
            <a:pPr algn="l"/>
            <a:endParaRPr lang="th-TH" sz="27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7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ตัวอย่าง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2B7E892-831C-AD84-244F-71C7615E12F0}"/>
              </a:ext>
            </a:extLst>
          </p:cNvPr>
          <p:cNvGraphicFramePr>
            <a:graphicFrameLocks noGrp="1"/>
          </p:cNvGraphicFramePr>
          <p:nvPr/>
        </p:nvGraphicFramePr>
        <p:xfrm>
          <a:off x="2133600" y="4995875"/>
          <a:ext cx="6251278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6056">
                  <a:extLst>
                    <a:ext uri="{9D8B030D-6E8A-4147-A177-3AD203B41FA5}">
                      <a16:colId xmlns:a16="http://schemas.microsoft.com/office/drawing/2014/main" val="1097876067"/>
                    </a:ext>
                  </a:extLst>
                </a:gridCol>
                <a:gridCol w="3165222">
                  <a:extLst>
                    <a:ext uri="{9D8B030D-6E8A-4147-A177-3AD203B41FA5}">
                      <a16:colId xmlns:a16="http://schemas.microsoft.com/office/drawing/2014/main" val="2298978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h-TH" sz="2800" b="1" kern="1200" dirty="0">
                          <a:solidFill>
                            <a:schemeClr val="tx1"/>
                          </a:solidFill>
                        </a:rPr>
                        <a:t>ข้อมูลเข้า</a:t>
                      </a:r>
                      <a:endParaRPr lang="th-TH" sz="2800" b="1" kern="1200" dirty="0">
                        <a:solidFill>
                          <a:schemeClr val="tx1"/>
                        </a:solidFill>
                        <a:latin typeface="Poppins" panose="00000500000000000000" pitchFamily="2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2800" b="1" kern="1200" dirty="0">
                          <a:solidFill>
                            <a:schemeClr val="tx1"/>
                          </a:solidFill>
                        </a:rPr>
                        <a:t>ผลลัพธ์</a:t>
                      </a:r>
                      <a:endParaRPr lang="th-TH" sz="2800" b="1" kern="1200" dirty="0">
                        <a:solidFill>
                          <a:schemeClr val="tx1"/>
                        </a:solidFill>
                        <a:latin typeface="Poppins" panose="00000500000000000000" pitchFamily="2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165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070707"/>
                          </a:solidFill>
                          <a:sym typeface="Poppins"/>
                        </a:rPr>
                        <a:t>8</a:t>
                      </a:r>
                    </a:p>
                    <a:p>
                      <a:r>
                        <a:rPr lang="en-US" sz="2800" dirty="0"/>
                        <a:t>COMPUTER</a:t>
                      </a:r>
                      <a:endParaRPr lang="th-TH" sz="2800" dirty="0">
                        <a:latin typeface="Poppins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 E M O P R T U</a:t>
                      </a:r>
                      <a:endParaRPr lang="th-TH" sz="2800" dirty="0">
                        <a:latin typeface="Poppins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6746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8628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CBA97-27A8-734E-2429-F965C6EFD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00650BE-F445-4750-2FBA-930725455DC7}"/>
              </a:ext>
            </a:extLst>
          </p:cNvPr>
          <p:cNvGrpSpPr/>
          <p:nvPr/>
        </p:nvGrpSpPr>
        <p:grpSpPr>
          <a:xfrm>
            <a:off x="3307755" y="-184245"/>
            <a:ext cx="8928542" cy="4404552"/>
            <a:chOff x="0" y="0"/>
            <a:chExt cx="904928" cy="44641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067E6A5-3BC7-10FC-467B-A1025B5A6FF6}"/>
                </a:ext>
              </a:extLst>
            </p:cNvPr>
            <p:cNvSpPr/>
            <p:nvPr/>
          </p:nvSpPr>
          <p:spPr>
            <a:xfrm>
              <a:off x="25126" y="0"/>
              <a:ext cx="854676" cy="432302"/>
            </a:xfrm>
            <a:custGeom>
              <a:avLst/>
              <a:gdLst/>
              <a:ahLst/>
              <a:cxnLst/>
              <a:rect l="l" t="t" r="r" b="b"/>
              <a:pathLst>
                <a:path w="854676" h="432302">
                  <a:moveTo>
                    <a:pt x="459435" y="414744"/>
                  </a:moveTo>
                  <a:lnTo>
                    <a:pt x="847705" y="31667"/>
                  </a:lnTo>
                  <a:cubicBezTo>
                    <a:pt x="853048" y="26397"/>
                    <a:pt x="854676" y="18420"/>
                    <a:pt x="851828" y="11477"/>
                  </a:cubicBezTo>
                  <a:cubicBezTo>
                    <a:pt x="848979" y="4534"/>
                    <a:pt x="842218" y="0"/>
                    <a:pt x="834713" y="0"/>
                  </a:cubicBezTo>
                  <a:lnTo>
                    <a:pt x="19963" y="0"/>
                  </a:lnTo>
                  <a:cubicBezTo>
                    <a:pt x="12458" y="0"/>
                    <a:pt x="5697" y="4534"/>
                    <a:pt x="2849" y="11477"/>
                  </a:cubicBezTo>
                  <a:cubicBezTo>
                    <a:pt x="0" y="18420"/>
                    <a:pt x="1628" y="26397"/>
                    <a:pt x="6971" y="31667"/>
                  </a:cubicBezTo>
                  <a:lnTo>
                    <a:pt x="395241" y="414744"/>
                  </a:lnTo>
                  <a:cubicBezTo>
                    <a:pt x="413037" y="432302"/>
                    <a:pt x="441639" y="432302"/>
                    <a:pt x="459435" y="414744"/>
                  </a:cubicBezTo>
                  <a:close/>
                </a:path>
              </a:pathLst>
            </a:custGeom>
            <a:blipFill>
              <a:blip r:embed="rId2"/>
              <a:stretch>
                <a:fillRect l="353" t="-16083" r="353" b="-15593"/>
              </a:stretch>
            </a:blip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CBF269CA-CBFD-7A61-6B0B-3E3B8367D715}"/>
              </a:ext>
            </a:extLst>
          </p:cNvPr>
          <p:cNvGrpSpPr/>
          <p:nvPr/>
        </p:nvGrpSpPr>
        <p:grpSpPr>
          <a:xfrm>
            <a:off x="5325592" y="3293582"/>
            <a:ext cx="8856016" cy="4582005"/>
            <a:chOff x="0" y="0"/>
            <a:chExt cx="1336482" cy="691481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F044283-A4F8-7267-C5BD-7E1AA679DE85}"/>
                </a:ext>
              </a:extLst>
            </p:cNvPr>
            <p:cNvSpPr/>
            <p:nvPr/>
          </p:nvSpPr>
          <p:spPr>
            <a:xfrm>
              <a:off x="11866" y="9272"/>
              <a:ext cx="1312750" cy="682209"/>
            </a:xfrm>
            <a:custGeom>
              <a:avLst/>
              <a:gdLst/>
              <a:ahLst/>
              <a:cxnLst/>
              <a:rect l="l" t="t" r="r" b="b"/>
              <a:pathLst>
                <a:path w="1312750" h="682209">
                  <a:moveTo>
                    <a:pt x="671562" y="6444"/>
                  </a:moveTo>
                  <a:lnTo>
                    <a:pt x="1309428" y="666493"/>
                  </a:lnTo>
                  <a:cubicBezTo>
                    <a:pt x="1312015" y="669169"/>
                    <a:pt x="1312750" y="673132"/>
                    <a:pt x="1311297" y="676558"/>
                  </a:cubicBezTo>
                  <a:cubicBezTo>
                    <a:pt x="1309843" y="679984"/>
                    <a:pt x="1306482" y="682209"/>
                    <a:pt x="1302761" y="682209"/>
                  </a:cubicBezTo>
                  <a:lnTo>
                    <a:pt x="9989" y="682209"/>
                  </a:lnTo>
                  <a:cubicBezTo>
                    <a:pt x="6268" y="682209"/>
                    <a:pt x="2907" y="679984"/>
                    <a:pt x="1453" y="676558"/>
                  </a:cubicBezTo>
                  <a:cubicBezTo>
                    <a:pt x="0" y="673132"/>
                    <a:pt x="735" y="669169"/>
                    <a:pt x="3321" y="666493"/>
                  </a:cubicBezTo>
                  <a:lnTo>
                    <a:pt x="641188" y="6444"/>
                  </a:lnTo>
                  <a:cubicBezTo>
                    <a:pt x="645167" y="2326"/>
                    <a:pt x="650648" y="0"/>
                    <a:pt x="656375" y="0"/>
                  </a:cubicBezTo>
                  <a:cubicBezTo>
                    <a:pt x="662102" y="0"/>
                    <a:pt x="667583" y="2326"/>
                    <a:pt x="671562" y="6444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B5FC6E08-76BE-71B3-D8B3-381941E9613B}"/>
                </a:ext>
              </a:extLst>
            </p:cNvPr>
            <p:cNvSpPr txBox="1"/>
            <p:nvPr/>
          </p:nvSpPr>
          <p:spPr>
            <a:xfrm>
              <a:off x="208825" y="263895"/>
              <a:ext cx="918831" cy="3781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2A771B11-01F4-B233-235B-6F70AAC16681}"/>
              </a:ext>
            </a:extLst>
          </p:cNvPr>
          <p:cNvSpPr txBox="1"/>
          <p:nvPr/>
        </p:nvSpPr>
        <p:spPr>
          <a:xfrm>
            <a:off x="533400" y="3926540"/>
            <a:ext cx="6858000" cy="7546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th-TH" sz="7200" b="1" dirty="0">
                <a:solidFill>
                  <a:srgbClr val="070707"/>
                </a:solidFill>
                <a:latin typeface="Oswald Bold"/>
                <a:ea typeface="Oswald Bold"/>
                <a:cs typeface="Oswald Bold"/>
                <a:sym typeface="Oswald Bold"/>
              </a:rPr>
              <a:t>พัก 15 นาที</a:t>
            </a:r>
            <a:endParaRPr lang="en-US" sz="7200" b="1" dirty="0">
              <a:solidFill>
                <a:srgbClr val="070707"/>
              </a:solidFill>
              <a:latin typeface="Oswald Bold"/>
              <a:ea typeface="Oswald Bold"/>
              <a:cs typeface="Oswald Bold"/>
              <a:sym typeface="Oswald Bold"/>
            </a:endParaRP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7F1C56A6-CB61-ACF6-8456-74B12D9D9738}"/>
              </a:ext>
            </a:extLst>
          </p:cNvPr>
          <p:cNvSpPr/>
          <p:nvPr/>
        </p:nvSpPr>
        <p:spPr>
          <a:xfrm rot="-5399999">
            <a:off x="1172802" y="1112657"/>
            <a:ext cx="628818" cy="732248"/>
          </a:xfrm>
          <a:custGeom>
            <a:avLst/>
            <a:gdLst/>
            <a:ahLst/>
            <a:cxnLst/>
            <a:rect l="l" t="t" r="r" b="b"/>
            <a:pathLst>
              <a:path w="628818" h="732248">
                <a:moveTo>
                  <a:pt x="0" y="0"/>
                </a:moveTo>
                <a:lnTo>
                  <a:pt x="628818" y="0"/>
                </a:lnTo>
                <a:lnTo>
                  <a:pt x="628818" y="732248"/>
                </a:lnTo>
                <a:lnTo>
                  <a:pt x="0" y="7322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715A9ADC-A20D-D274-7F7F-5CCC4D2F5326}"/>
              </a:ext>
            </a:extLst>
          </p:cNvPr>
          <p:cNvSpPr/>
          <p:nvPr/>
        </p:nvSpPr>
        <p:spPr>
          <a:xfrm rot="8002392">
            <a:off x="3764214" y="6711043"/>
            <a:ext cx="3901440" cy="170245"/>
          </a:xfrm>
          <a:custGeom>
            <a:avLst/>
            <a:gdLst/>
            <a:ahLst/>
            <a:cxnLst/>
            <a:rect l="l" t="t" r="r" b="b"/>
            <a:pathLst>
              <a:path w="3901440" h="170245">
                <a:moveTo>
                  <a:pt x="0" y="0"/>
                </a:moveTo>
                <a:lnTo>
                  <a:pt x="3901440" y="0"/>
                </a:lnTo>
                <a:lnTo>
                  <a:pt x="3901440" y="170245"/>
                </a:lnTo>
                <a:lnTo>
                  <a:pt x="0" y="1702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32897EB1-B053-0756-25E8-E3980E374CB2}"/>
              </a:ext>
            </a:extLst>
          </p:cNvPr>
          <p:cNvGrpSpPr/>
          <p:nvPr/>
        </p:nvGrpSpPr>
        <p:grpSpPr>
          <a:xfrm>
            <a:off x="8494000" y="6055600"/>
            <a:ext cx="528080" cy="528080"/>
            <a:chOff x="0" y="0"/>
            <a:chExt cx="195585" cy="195585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EDE203D9-D8A6-07BE-296F-162D5BBA1865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6846EC2C-D722-D8F0-A61B-D40C30A4988A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66355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FE737-A294-1DE0-24D4-E3A7F0CED9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482101F1-0F9A-1D89-FB91-365D3EB6AC8C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Merge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6CCF02BA-78DF-2D8D-BFFD-A631F8E947E7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2919823-0E58-4F26-930A-D86B88769F21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AA383116-4EE7-B125-C8AB-93C1BA2BE56B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4B4DE649-209B-9C3C-F1DF-13C856C7C20F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339F7BFA-C0C4-D9F2-C6A3-540B2825D16F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3E7352AF-12B9-DEB7-794F-B5EF8F8EEE8D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9D1937E4-90C1-2444-19A3-B0B543AAB9AE}"/>
              </a:ext>
            </a:extLst>
          </p:cNvPr>
          <p:cNvSpPr txBox="1"/>
          <p:nvPr/>
        </p:nvSpPr>
        <p:spPr>
          <a:xfrm>
            <a:off x="525193" y="1103024"/>
            <a:ext cx="8923606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อัลกอริทึมแบบ "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Divide and Conquer"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ที่แบ่งข้อมูลเป็นสองส่วน และเรียงลำดับแต่ละส่วน สุดท้ายนำมารวมกลับเข้าด้วยกัน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72FCA7-FE2E-54B9-B504-C24E0AD07ED5}"/>
              </a:ext>
            </a:extLst>
          </p:cNvPr>
          <p:cNvSpPr txBox="1"/>
          <p:nvPr/>
        </p:nvSpPr>
        <p:spPr>
          <a:xfrm>
            <a:off x="525193" y="2137386"/>
            <a:ext cx="8923606" cy="5047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4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1. การแบ่ง (</a:t>
            </a:r>
            <a:r>
              <a:rPr lang="en-US" sz="24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Divide):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แบ่ง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array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ที่ไม่เรียงลำดับเป็นสองส่วนเท่า ๆ กัน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แบ่งจนกระทั่ง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subarray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มีขนาดเป็น 1</a:t>
            </a:r>
          </a:p>
          <a:p>
            <a:pPr algn="l"/>
            <a:endParaRPr lang="th-TH" sz="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4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2. การเรียงลำดับ (</a:t>
            </a:r>
            <a:r>
              <a:rPr lang="en-US" sz="24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Conquer):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เมื่อ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subarray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มีขนาดเป็น 1 นั้นถือว่าเรียงลำดับแล้ว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สำหรับ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subarrays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ที่มีขนาดมากกว่า 1 เรียงลำดับ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subarrays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แต่ละตัวแยกจากกัน โดยการเรียกใช้งาน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Merge Sort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ซ้ำ</a:t>
            </a:r>
          </a:p>
          <a:p>
            <a:pPr algn="l"/>
            <a:endParaRPr lang="th-TH" sz="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4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3. การผสาน (</a:t>
            </a:r>
            <a:r>
              <a:rPr lang="en-US" sz="24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Merge):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นำ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subarrays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ที่เรียงลำดับแล้วมาผสานเข้าด้วยกันเพื่อให้ได้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array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เรียงลำดับ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ในขณะที่ทำการผสาน เปรียบเทียบ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element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ที่อยู่ใน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subarrays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และนำ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element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ที่น้อยที่สุดมาวางต่อกัน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ทำไปเรื่อย ๆ จนกว่าจะผสาน </a:t>
            </a:r>
            <a:r>
              <a:rPr lang="en-US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subarrays </a:t>
            </a:r>
            <a:r>
              <a:rPr lang="th-TH" sz="24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ทั้งหมด</a:t>
            </a:r>
          </a:p>
        </p:txBody>
      </p:sp>
    </p:spTree>
    <p:extLst>
      <p:ext uri="{BB962C8B-B14F-4D97-AF65-F5344CB8AC3E}">
        <p14:creationId xmlns:p14="http://schemas.microsoft.com/office/powerpoint/2010/main" val="2800284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49CA25-3ED4-A85D-99E2-45B0130C1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815B6841-B81E-E26E-C05F-9390A8A651EE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Merge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D734792-1712-C0D8-76B2-8409EDD7455A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12C0E92-8829-B325-C2F3-5DE8C295238C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2EB3A541-804E-0732-A542-565A492640C3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26DA6FCF-5E57-A8ED-E2CC-8CB8FAD235BA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F4A725BE-D885-3D21-9596-E78240F99A77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888C0D02-C351-4978-0EBA-DA614DA0BCF2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pic>
        <p:nvPicPr>
          <p:cNvPr id="7" name="Merge Sort Algorithm">
            <a:hlinkClick r:id="" action="ppaction://media"/>
            <a:extLst>
              <a:ext uri="{FF2B5EF4-FFF2-40B4-BE49-F238E27FC236}">
                <a16:creationId xmlns:a16="http://schemas.microsoft.com/office/drawing/2014/main" id="{A6EF0A58-CA1D-3B57-74D2-E9E919E822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66800"/>
            <a:ext cx="9753600" cy="548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07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02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833ABF-2B00-A3AB-C718-3E7D63F22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2ECA6BE2-721B-37CF-09F6-D17C977D594C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 Merge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3C28B729-1648-4581-A7C4-BE455C2C4831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1C145DA-3EDB-E89B-4E64-9C3262E22BC0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49DB808B-4DEA-0E67-9319-18696A3AD992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6C3B4007-6631-EE14-1193-36265FF37E46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CFD5558-9144-A519-7CAB-FA5883B8BCF9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82394BBE-EF2F-2ED9-B4E4-BD9870F13FAC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BB618C1C-D821-8BD9-5804-547EB7E7734A}"/>
              </a:ext>
            </a:extLst>
          </p:cNvPr>
          <p:cNvSpPr txBox="1"/>
          <p:nvPr/>
        </p:nvSpPr>
        <p:spPr>
          <a:xfrm>
            <a:off x="262596" y="1219200"/>
            <a:ext cx="9228408" cy="5663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ไฟล์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4_merge_sort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ให้นักเรียนทดลองใช้โปรแกรม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merge sort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และตรวจสอบ</a:t>
            </a:r>
          </a:p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           ผลลัพธ์ที่ได้</a:t>
            </a:r>
            <a:endParaRPr lang="en-US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4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 </a:t>
            </a:r>
            <a:r>
              <a:rPr lang="en-US" sz="2800" b="1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A01A73-6D9F-7C8B-1B55-5E4EF218B00C}"/>
              </a:ext>
            </a:extLst>
          </p:cNvPr>
          <p:cNvSpPr/>
          <p:nvPr/>
        </p:nvSpPr>
        <p:spPr>
          <a:xfrm>
            <a:off x="2286000" y="2627726"/>
            <a:ext cx="5334000" cy="35444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10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62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78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-54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43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36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81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304199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F139F7-7BDB-FB3F-7F02-9B96F09C6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70DF1EC-8451-15FA-F44A-86EC5112EDFC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Quick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8F3248B-598F-91A6-5FF6-373D4FE8815D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CFD120F8-63B3-CA43-801F-8472C609BAF1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3ED9A23B-44D0-C6FA-C59E-23BB63FF662E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B0A04351-59A4-A6AF-5E93-CE396E4CCC09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0A8195F-EA55-3EC7-8FFA-1846FCDB83D8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0E0D1EBC-C4A3-6C62-288F-B6639985B862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0411B28F-314F-82B8-1628-04D8209459D0}"/>
              </a:ext>
            </a:extLst>
          </p:cNvPr>
          <p:cNvSpPr txBox="1"/>
          <p:nvPr/>
        </p:nvSpPr>
        <p:spPr>
          <a:xfrm>
            <a:off x="525193" y="1341321"/>
            <a:ext cx="8923606" cy="12926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อัลกอริทึมแบบ "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Divide and Conquer"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ที่ใช้การเลือกจุดที่แบ่ง (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pivot)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เพื่อแบ่งข้อมูลออกเป็นสองส่วน ได้แก่ ทางซ้ายเป็นข้อมูลที่น้อยกว่า และทางขวาเป็นข้อมูลที่มากกว่า</a:t>
            </a:r>
          </a:p>
        </p:txBody>
      </p:sp>
    </p:spTree>
    <p:extLst>
      <p:ext uri="{BB962C8B-B14F-4D97-AF65-F5344CB8AC3E}">
        <p14:creationId xmlns:p14="http://schemas.microsoft.com/office/powerpoint/2010/main" val="2643209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CCDE7-4931-1AE2-A232-9371B100F0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26EEA79E-2647-8073-C927-6C6897681BEC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Quick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62A13F40-BA9E-507E-85EE-1B8350F01B76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F43EB6A-2BDF-4C96-73D4-F243D88EA201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2DE58CBF-7ADA-FA81-0207-CB7956236EF9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86523344-D70A-A78D-4D99-2B9D13F61FFC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617EA959-F325-D326-28E8-A8B095FCB3BA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E3E03B60-853E-1ACD-4D52-CEE1CE0D2AEC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pic>
        <p:nvPicPr>
          <p:cNvPr id="6" name="QuickSort example">
            <a:hlinkClick r:id="" action="ppaction://media"/>
            <a:extLst>
              <a:ext uri="{FF2B5EF4-FFF2-40B4-BE49-F238E27FC236}">
                <a16:creationId xmlns:a16="http://schemas.microsoft.com/office/drawing/2014/main" id="{65CE38AA-45F5-DA22-9A53-43FCFEF926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" y="1066800"/>
            <a:ext cx="973772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89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2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307755" y="-184245"/>
            <a:ext cx="8928542" cy="4404552"/>
            <a:chOff x="0" y="0"/>
            <a:chExt cx="904928" cy="446411"/>
          </a:xfrm>
        </p:grpSpPr>
        <p:sp>
          <p:nvSpPr>
            <p:cNvPr id="3" name="Freeform 3"/>
            <p:cNvSpPr/>
            <p:nvPr/>
          </p:nvSpPr>
          <p:spPr>
            <a:xfrm>
              <a:off x="25126" y="0"/>
              <a:ext cx="854676" cy="432302"/>
            </a:xfrm>
            <a:custGeom>
              <a:avLst/>
              <a:gdLst/>
              <a:ahLst/>
              <a:cxnLst/>
              <a:rect l="l" t="t" r="r" b="b"/>
              <a:pathLst>
                <a:path w="854676" h="432302">
                  <a:moveTo>
                    <a:pt x="459435" y="414744"/>
                  </a:moveTo>
                  <a:lnTo>
                    <a:pt x="847705" y="31667"/>
                  </a:lnTo>
                  <a:cubicBezTo>
                    <a:pt x="853048" y="26397"/>
                    <a:pt x="854676" y="18420"/>
                    <a:pt x="851828" y="11477"/>
                  </a:cubicBezTo>
                  <a:cubicBezTo>
                    <a:pt x="848979" y="4534"/>
                    <a:pt x="842218" y="0"/>
                    <a:pt x="834713" y="0"/>
                  </a:cubicBezTo>
                  <a:lnTo>
                    <a:pt x="19963" y="0"/>
                  </a:lnTo>
                  <a:cubicBezTo>
                    <a:pt x="12458" y="0"/>
                    <a:pt x="5697" y="4534"/>
                    <a:pt x="2849" y="11477"/>
                  </a:cubicBezTo>
                  <a:cubicBezTo>
                    <a:pt x="0" y="18420"/>
                    <a:pt x="1628" y="26397"/>
                    <a:pt x="6971" y="31667"/>
                  </a:cubicBezTo>
                  <a:lnTo>
                    <a:pt x="395241" y="414744"/>
                  </a:lnTo>
                  <a:cubicBezTo>
                    <a:pt x="413037" y="432302"/>
                    <a:pt x="441639" y="432302"/>
                    <a:pt x="459435" y="414744"/>
                  </a:cubicBezTo>
                  <a:close/>
                </a:path>
              </a:pathLst>
            </a:custGeom>
            <a:blipFill>
              <a:blip r:embed="rId2"/>
              <a:stretch>
                <a:fillRect l="353" t="-16083" r="353" b="-1559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5325592" y="3293582"/>
            <a:ext cx="8856016" cy="4582005"/>
            <a:chOff x="0" y="0"/>
            <a:chExt cx="1336482" cy="691481"/>
          </a:xfrm>
        </p:grpSpPr>
        <p:sp>
          <p:nvSpPr>
            <p:cNvPr id="5" name="Freeform 5"/>
            <p:cNvSpPr/>
            <p:nvPr/>
          </p:nvSpPr>
          <p:spPr>
            <a:xfrm>
              <a:off x="11866" y="9272"/>
              <a:ext cx="1312750" cy="682209"/>
            </a:xfrm>
            <a:custGeom>
              <a:avLst/>
              <a:gdLst/>
              <a:ahLst/>
              <a:cxnLst/>
              <a:rect l="l" t="t" r="r" b="b"/>
              <a:pathLst>
                <a:path w="1312750" h="682209">
                  <a:moveTo>
                    <a:pt x="671562" y="6444"/>
                  </a:moveTo>
                  <a:lnTo>
                    <a:pt x="1309428" y="666493"/>
                  </a:lnTo>
                  <a:cubicBezTo>
                    <a:pt x="1312015" y="669169"/>
                    <a:pt x="1312750" y="673132"/>
                    <a:pt x="1311297" y="676558"/>
                  </a:cubicBezTo>
                  <a:cubicBezTo>
                    <a:pt x="1309843" y="679984"/>
                    <a:pt x="1306482" y="682209"/>
                    <a:pt x="1302761" y="682209"/>
                  </a:cubicBezTo>
                  <a:lnTo>
                    <a:pt x="9989" y="682209"/>
                  </a:lnTo>
                  <a:cubicBezTo>
                    <a:pt x="6268" y="682209"/>
                    <a:pt x="2907" y="679984"/>
                    <a:pt x="1453" y="676558"/>
                  </a:cubicBezTo>
                  <a:cubicBezTo>
                    <a:pt x="0" y="673132"/>
                    <a:pt x="735" y="669169"/>
                    <a:pt x="3321" y="666493"/>
                  </a:cubicBezTo>
                  <a:lnTo>
                    <a:pt x="641188" y="6444"/>
                  </a:lnTo>
                  <a:cubicBezTo>
                    <a:pt x="645167" y="2326"/>
                    <a:pt x="650648" y="0"/>
                    <a:pt x="656375" y="0"/>
                  </a:cubicBezTo>
                  <a:cubicBezTo>
                    <a:pt x="662102" y="0"/>
                    <a:pt x="667583" y="2326"/>
                    <a:pt x="671562" y="6444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208825" y="263895"/>
              <a:ext cx="918831" cy="3781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33400" y="3926540"/>
            <a:ext cx="6858000" cy="7546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00"/>
              </a:lnSpc>
            </a:pPr>
            <a:r>
              <a:rPr lang="en-US" sz="7200" b="1" dirty="0">
                <a:solidFill>
                  <a:srgbClr val="070707"/>
                </a:solidFill>
                <a:latin typeface="Oswald Bold"/>
                <a:ea typeface="Oswald Bold"/>
                <a:cs typeface="Oswald Bold"/>
                <a:sym typeface="Oswald Bold"/>
              </a:rPr>
              <a:t>What is sorting ?</a:t>
            </a:r>
          </a:p>
        </p:txBody>
      </p:sp>
      <p:sp>
        <p:nvSpPr>
          <p:cNvPr id="9" name="Freeform 9"/>
          <p:cNvSpPr/>
          <p:nvPr/>
        </p:nvSpPr>
        <p:spPr>
          <a:xfrm rot="-5399999">
            <a:off x="1172802" y="1112657"/>
            <a:ext cx="628818" cy="732248"/>
          </a:xfrm>
          <a:custGeom>
            <a:avLst/>
            <a:gdLst/>
            <a:ahLst/>
            <a:cxnLst/>
            <a:rect l="l" t="t" r="r" b="b"/>
            <a:pathLst>
              <a:path w="628818" h="732248">
                <a:moveTo>
                  <a:pt x="0" y="0"/>
                </a:moveTo>
                <a:lnTo>
                  <a:pt x="628818" y="0"/>
                </a:lnTo>
                <a:lnTo>
                  <a:pt x="628818" y="732248"/>
                </a:lnTo>
                <a:lnTo>
                  <a:pt x="0" y="7322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8002392">
            <a:off x="3764214" y="6711043"/>
            <a:ext cx="3901440" cy="170245"/>
          </a:xfrm>
          <a:custGeom>
            <a:avLst/>
            <a:gdLst/>
            <a:ahLst/>
            <a:cxnLst/>
            <a:rect l="l" t="t" r="r" b="b"/>
            <a:pathLst>
              <a:path w="3901440" h="170245">
                <a:moveTo>
                  <a:pt x="0" y="0"/>
                </a:moveTo>
                <a:lnTo>
                  <a:pt x="3901440" y="0"/>
                </a:lnTo>
                <a:lnTo>
                  <a:pt x="3901440" y="170245"/>
                </a:lnTo>
                <a:lnTo>
                  <a:pt x="0" y="1702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8494000" y="6055600"/>
            <a:ext cx="528080" cy="528080"/>
            <a:chOff x="0" y="0"/>
            <a:chExt cx="195585" cy="19558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96918-D0A7-091D-FFE7-BB2219E9D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CA8EF9D-1831-42C1-4713-46A6DB09E14B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 Quick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CB44640-CA60-AA4E-4C2E-A2025568C9AF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85FE3D3-F90E-A23E-6A81-F4B367CD3897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9F268E46-07FB-33E9-E7D8-3009DB22F4A0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3213EB4E-4419-3A42-F011-E907A22F53AD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C4C1824-5690-17EA-2C3A-79ED0B481971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049C92FC-A3F7-246B-765D-CE2CAFD6006B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E121475B-C35D-CE5C-905A-359EB13DE394}"/>
              </a:ext>
            </a:extLst>
          </p:cNvPr>
          <p:cNvSpPr txBox="1"/>
          <p:nvPr/>
        </p:nvSpPr>
        <p:spPr>
          <a:xfrm>
            <a:off x="262596" y="1219200"/>
            <a:ext cx="9228408" cy="51090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ไฟล์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5_quick_sort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ให้นักเรียนทดลองใช้โปรแกรม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quick sort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และตรวจสอบ</a:t>
            </a:r>
          </a:p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           ผลลัพธ์ที่ได้</a:t>
            </a:r>
            <a:endParaRPr lang="en-US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4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 </a:t>
            </a:r>
            <a:r>
              <a:rPr lang="en-US" sz="2800" b="1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B85F11-F1DC-6FF2-0120-FC557857A494}"/>
              </a:ext>
            </a:extLst>
          </p:cNvPr>
          <p:cNvSpPr/>
          <p:nvPr/>
        </p:nvSpPr>
        <p:spPr>
          <a:xfrm>
            <a:off x="2286000" y="2627726"/>
            <a:ext cx="5334000" cy="31634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49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7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28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-32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63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0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11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88</a:t>
            </a:r>
          </a:p>
        </p:txBody>
      </p:sp>
    </p:spTree>
    <p:extLst>
      <p:ext uri="{BB962C8B-B14F-4D97-AF65-F5344CB8AC3E}">
        <p14:creationId xmlns:p14="http://schemas.microsoft.com/office/powerpoint/2010/main" val="1391564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2E076-6B59-A8C7-BA09-70B2606B0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FA67CBE9-A2D9-40D0-1F4B-0725A9010542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DC39D88-CBED-7104-9B83-35472E52A893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365FC43-2EFF-781C-9348-FD2C2E8F3CA3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2D8C3217-E7D0-C46B-49D6-236247B64597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0DA6DEA5-6DDB-EDE8-2706-2E43C1CD9AD6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8024B8E0-7FD4-C07D-7DD4-32337F6B713C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E70744DF-63B7-0AE8-7D63-35958E05DAAC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D66F47B0-891F-1DB5-0DC8-E3390F13AF21}"/>
              </a:ext>
            </a:extLst>
          </p:cNvPr>
          <p:cNvSpPr txBox="1"/>
          <p:nvPr/>
        </p:nvSpPr>
        <p:spPr>
          <a:xfrm>
            <a:off x="525193" y="1371600"/>
            <a:ext cx="8923606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อัลกอริทึมการเรียงลำดับที่ใช้โครงสร้างข้อมูล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เพื่อทำการเรียงลำดับข้อมูล</a:t>
            </a:r>
            <a:endParaRPr lang="en-US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57200" indent="-457200" algn="l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เป็นโครงสร้างข้อมูลที่มีลักษณะเป็น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binary tree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ที่สอดคล้องกับเงื่อนไข "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Property"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ที่สามารถเรียงลำดับได้ในลักษณะที่ต้องการ (เช่น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Max Heap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หรือ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Min Heap)</a:t>
            </a:r>
          </a:p>
        </p:txBody>
      </p:sp>
    </p:spTree>
    <p:extLst>
      <p:ext uri="{BB962C8B-B14F-4D97-AF65-F5344CB8AC3E}">
        <p14:creationId xmlns:p14="http://schemas.microsoft.com/office/powerpoint/2010/main" val="30612976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EA60E-D1B8-8F2F-8DA1-D0F3BB3E05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9B8929AE-F6F7-D0D1-78A3-F183911713B2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4550C9C2-2268-6E11-A08E-9E7828A2F8BA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AD1A552-5AB9-C1EE-EC4D-225F673FB70A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E7AEFDDB-4636-2C87-C923-BBF60DB84634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1305A5E7-40EB-4B50-AF1D-39024F84B305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060EF0C-9890-7E39-631A-DFB36092F57C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945ECD9A-0236-FD30-CE4A-0DF8DD795B97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4C57C4AF-8681-6D70-A787-44F09BB06E40}"/>
              </a:ext>
            </a:extLst>
          </p:cNvPr>
          <p:cNvSpPr txBox="1"/>
          <p:nvPr/>
        </p:nvSpPr>
        <p:spPr>
          <a:xfrm>
            <a:off x="525193" y="1111875"/>
            <a:ext cx="8923606" cy="6032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b="1" u="sng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ขั้นตอนการทำงานของ </a:t>
            </a:r>
            <a:r>
              <a:rPr lang="en-US" sz="2800" b="1" u="sng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Sort:</a:t>
            </a:r>
          </a:p>
          <a:p>
            <a:pPr algn="l"/>
            <a:endParaRPr lang="en-US" sz="2800" b="1" u="sng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en-US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1. </a:t>
            </a:r>
            <a:r>
              <a:rPr lang="th-TH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สร้าง </a:t>
            </a:r>
            <a:r>
              <a:rPr lang="en-US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Max Heap: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โดยเริ่มจากการสร้าง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complete binary tree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จากนั้นปรับ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Property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โดยให้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node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ที่มากที่สุดอยู่ที่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root</a:t>
            </a:r>
          </a:p>
          <a:p>
            <a:pPr algn="l"/>
            <a:r>
              <a:rPr lang="en-US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2. </a:t>
            </a:r>
            <a:r>
              <a:rPr lang="th-TH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สลับและ </a:t>
            </a:r>
            <a:r>
              <a:rPr lang="en-US" sz="2800" b="1" dirty="0" err="1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Heapify</a:t>
            </a:r>
            <a:r>
              <a:rPr lang="en-US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สลับค่าของ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root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กับข้อมูลสุดท้ายของ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array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เพื่อเอาค่าที่มากที่สุดไปไว้ที่ตำแหน่งสุดท้าย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ลดขนาดของ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(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ไม่พิจารณาตำแหน่งสุดท้ายที่เป็น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Max Heap)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และทำ </a:t>
            </a:r>
            <a:r>
              <a:rPr lang="en-US" sz="2800" dirty="0" err="1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Heapify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และปรับ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Property</a:t>
            </a:r>
          </a:p>
          <a:p>
            <a:pPr algn="l"/>
            <a:r>
              <a:rPr lang="en-US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3. </a:t>
            </a:r>
            <a:r>
              <a:rPr lang="th-TH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ทำซ้ำขั้นตอน 2 จนกว่า </a:t>
            </a:r>
            <a:r>
              <a:rPr lang="en-US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</a:t>
            </a:r>
            <a:r>
              <a:rPr lang="th-TH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จะมีขนาดเป็น 1: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ทำซ้ำขั้นตอน 2 โดยลดขนาดของ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ทุกรอบ จนกว่า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จะมีขนาดเป็น 1 (คือทุก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element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จะถูกเรียงลำดับ)</a:t>
            </a:r>
          </a:p>
        </p:txBody>
      </p:sp>
    </p:spTree>
    <p:extLst>
      <p:ext uri="{BB962C8B-B14F-4D97-AF65-F5344CB8AC3E}">
        <p14:creationId xmlns:p14="http://schemas.microsoft.com/office/powerpoint/2010/main" val="36644161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83F39-01CE-0E2F-C65C-EECA3A593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851D354B-111D-1C55-39E5-66160193D076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59535BC-1A38-3228-A971-890508AF135C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BE19760-3A93-9CD5-1A01-78AF388006FB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D79796BE-771E-41B6-9DF6-CCF0C3BF8D9E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13FCB1F9-8CDE-4ADE-5AD7-24312DC06BF7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3AFFF143-6DBD-CF9A-E292-78B87CFDEB8C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D3DE91E3-B1D2-F65F-AFDB-26FF01F5C6B1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pic>
        <p:nvPicPr>
          <p:cNvPr id="7" name="HEAP SORT ">
            <a:hlinkClick r:id="" action="ppaction://media"/>
            <a:extLst>
              <a:ext uri="{FF2B5EF4-FFF2-40B4-BE49-F238E27FC236}">
                <a16:creationId xmlns:a16="http://schemas.microsoft.com/office/drawing/2014/main" id="{4548281D-50B1-AC6D-BFE0-AC59972184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66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5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D0943-13A8-2E1C-8E3A-9516245B3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B62EC40-8D6D-DFA4-D46A-A08D3BF2EB09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 Heap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ED006DB-CBD3-DDCC-84ED-AA998051E912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4FEFCE76-7DED-FBB9-0907-6FD97A33D438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F72B6D7E-C19D-8DA5-F697-847ACA0C508C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6E395581-9C42-7F2F-9906-C838B17179D8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5CCBC690-BC37-9483-5128-DF9399F64A92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4FA877CC-DFF9-647A-8D2F-DC36983647CE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4CBAB8F7-6C47-F2CD-A054-BCEDD9E01FD1}"/>
              </a:ext>
            </a:extLst>
          </p:cNvPr>
          <p:cNvSpPr txBox="1"/>
          <p:nvPr/>
        </p:nvSpPr>
        <p:spPr>
          <a:xfrm>
            <a:off x="262596" y="1219200"/>
            <a:ext cx="9228408" cy="51090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ไฟล์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6_heap_sort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ให้นักเรียนทดลองใช้โปรแกรม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sort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และตรวจสอบ</a:t>
            </a:r>
          </a:p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           ผลลัพธ์ที่ได้</a:t>
            </a:r>
            <a:endParaRPr lang="en-US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4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 </a:t>
            </a:r>
            <a:r>
              <a:rPr lang="en-US" sz="2800" b="1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A35617-2690-399E-7A21-4131D5DD944E}"/>
              </a:ext>
            </a:extLst>
          </p:cNvPr>
          <p:cNvSpPr/>
          <p:nvPr/>
        </p:nvSpPr>
        <p:spPr>
          <a:xfrm>
            <a:off x="2286000" y="2627726"/>
            <a:ext cx="5334000" cy="31634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49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7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28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-32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63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0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11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88</a:t>
            </a:r>
          </a:p>
        </p:txBody>
      </p:sp>
    </p:spTree>
    <p:extLst>
      <p:ext uri="{BB962C8B-B14F-4D97-AF65-F5344CB8AC3E}">
        <p14:creationId xmlns:p14="http://schemas.microsoft.com/office/powerpoint/2010/main" val="28179798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0F3EF-E379-07BC-259A-77642A0A6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415986B2-F422-10B2-375A-07DFE86FC02E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Radix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E5EB0D7D-4817-7ECC-3EC7-D96DCBE7588C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E92AB228-A907-77BF-2964-0FBE62D56ABD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1F1432A9-734B-47BE-A058-936088111B0E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50CA8545-FA88-A216-FCC3-2AFD857B588B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DB994AEE-49FE-A2F9-E5F1-5E53BC752804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27CDBC26-6B82-A4C3-B7C0-1BBC819BCB5E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4EBA1D67-8601-3FAD-3B4A-FAF1454AD807}"/>
              </a:ext>
            </a:extLst>
          </p:cNvPr>
          <p:cNvSpPr txBox="1"/>
          <p:nvPr/>
        </p:nvSpPr>
        <p:spPr>
          <a:xfrm>
            <a:off x="381000" y="914400"/>
            <a:ext cx="9372600" cy="64017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อัลกอริทึมที่เรียงลำดับข้อมูลตามตัวเลขที่เป็น </a:t>
            </a:r>
            <a:r>
              <a:rPr lang="en-US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digit</a:t>
            </a:r>
          </a:p>
          <a:p>
            <a:pPr algn="l"/>
            <a:r>
              <a:rPr lang="th-TH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1. หาค่าที่มากที่สุด (</a:t>
            </a:r>
            <a:r>
              <a:rPr lang="en-US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max):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ในการทำ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Radix Sort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ต้องหาค่าที่มากที่สุดใน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array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เพื่อทราบจำนวน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digits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ที่จะใช้ในการเรียงลำดับ</a:t>
            </a:r>
          </a:p>
          <a:p>
            <a:pPr algn="l"/>
            <a:endParaRPr lang="th-TH" sz="26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2. ทำ </a:t>
            </a:r>
            <a:r>
              <a:rPr lang="en-US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counting sort </a:t>
            </a:r>
            <a:r>
              <a:rPr lang="th-TH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สำหรับทุกรอบของ </a:t>
            </a:r>
            <a:r>
              <a:rPr lang="en-US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digits: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เริ่มจาก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digit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ต่ำสุด (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units place)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ไปสูงสุด (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most significant digit)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ของตัวเลข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ในแต่ละรอบ, ทำการ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counting sort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โดยให้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digit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นั้น ๆ เป็นตัวกำหนดในการเรียงลำดับ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ทำให้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array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ถูกเรียงลำดับตาม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digit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ที่กำหนด</a:t>
            </a:r>
          </a:p>
          <a:p>
            <a:pPr algn="l"/>
            <a:endParaRPr lang="th-TH" sz="26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3. ทำซ้ำขั้นตอน 2 จนกว่าทุกรอบของ </a:t>
            </a:r>
            <a:r>
              <a:rPr lang="en-US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digits </a:t>
            </a:r>
            <a:r>
              <a:rPr lang="th-TH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จะถูกทำ: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ทำซ้ำขั้นตอน 2 โดยให้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digit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เพิ่มขึ้นตามลำดับ (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units place, tens place, hundreds place, </a:t>
            </a:r>
            <a:r>
              <a:rPr lang="th-TH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และต่อไป) จนกว่าจะถึง </a:t>
            </a:r>
            <a:r>
              <a:rPr lang="en-US" sz="2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most significant digit</a:t>
            </a:r>
          </a:p>
        </p:txBody>
      </p:sp>
    </p:spTree>
    <p:extLst>
      <p:ext uri="{BB962C8B-B14F-4D97-AF65-F5344CB8AC3E}">
        <p14:creationId xmlns:p14="http://schemas.microsoft.com/office/powerpoint/2010/main" val="1285854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04B770-A745-B719-B764-188D0B095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EA0E9FB0-D68C-C170-0973-A0C3D2F3D42B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Radix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C0003A17-6DDE-05A2-467A-B7450648DADA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594B4691-3871-C92D-4349-2BE19059B6BE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E2D47FC3-38D0-7B0F-BF55-289D738CACE7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B84E1919-5AE1-2EFB-E02A-8D06581FC26C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A0DDCDC-D93C-7F6B-788D-1726E542F2CD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C2560D14-E46C-9FD8-A611-2788F73C7C32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pic>
        <p:nvPicPr>
          <p:cNvPr id="6" name="Radix Sort ">
            <a:hlinkClick r:id="" action="ppaction://media"/>
            <a:extLst>
              <a:ext uri="{FF2B5EF4-FFF2-40B4-BE49-F238E27FC236}">
                <a16:creationId xmlns:a16="http://schemas.microsoft.com/office/drawing/2014/main" id="{3BCCE71A-0E85-5D86-2B54-2DAE703F26B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06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51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2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329A7-B618-5D0B-8D9A-D11394F74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AD34EBB6-8BD3-5891-4B19-FCC8CF947339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 Radix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3F1EC928-6929-BB37-5257-5A3D011CD9E9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B505DA79-3A48-D0DC-8495-657A83F00BB5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861232F5-106E-CD6D-9C7C-6AB1150C75E1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9B94B934-EB2F-A552-7958-BD500B7C0257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92C3CA43-FB1E-116E-F96C-4A4B46ABEDC4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4120E5F0-8E55-210A-8C1A-D3C5DDE59B92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1CAD9592-1507-879E-375A-0BC09527242C}"/>
              </a:ext>
            </a:extLst>
          </p:cNvPr>
          <p:cNvSpPr txBox="1"/>
          <p:nvPr/>
        </p:nvSpPr>
        <p:spPr>
          <a:xfrm>
            <a:off x="262596" y="1219200"/>
            <a:ext cx="9228408" cy="51090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ไฟล์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7_radix_sort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ให้นักเรียนทดลองใช้โปรแกรม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radix sort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และตรวจสอบ</a:t>
            </a:r>
          </a:p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           ผลลัพธ์ที่ได้</a:t>
            </a:r>
            <a:endParaRPr lang="en-US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4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 </a:t>
            </a:r>
            <a:r>
              <a:rPr lang="en-US" sz="2800" b="1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9414C9-3201-5E48-885A-19498A3A9C6A}"/>
              </a:ext>
            </a:extLst>
          </p:cNvPr>
          <p:cNvSpPr/>
          <p:nvPr/>
        </p:nvSpPr>
        <p:spPr>
          <a:xfrm>
            <a:off x="2286000" y="2627726"/>
            <a:ext cx="5334000" cy="29348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8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7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13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49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27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94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21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68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52</a:t>
            </a:r>
          </a:p>
        </p:txBody>
      </p:sp>
    </p:spTree>
    <p:extLst>
      <p:ext uri="{BB962C8B-B14F-4D97-AF65-F5344CB8AC3E}">
        <p14:creationId xmlns:p14="http://schemas.microsoft.com/office/powerpoint/2010/main" val="15776580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49D3E-5160-9906-9B3B-F9B430393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4FB25CA-D412-170D-F4DE-CB68156C31FB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Bucket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EADA87D-D99F-24D3-978B-27971757168C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80D1BA8C-39F9-5E03-0F28-3A0191CE515F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3986E7B3-25CB-5B6E-E280-042B4B21B43D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F5661F17-7AB7-CD9C-507C-EB8348A9B39E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00A95651-31F0-C9B8-0DA4-801852D8C913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505AB86B-87F7-6178-EA94-9B1ECBDD567B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A42C6861-6AE7-1375-7D17-F507F841696D}"/>
              </a:ext>
            </a:extLst>
          </p:cNvPr>
          <p:cNvSpPr txBox="1"/>
          <p:nvPr/>
        </p:nvSpPr>
        <p:spPr>
          <a:xfrm>
            <a:off x="190500" y="1557367"/>
            <a:ext cx="9372600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อัลกอริทึมที่แบ่งข้อมูลออกเป็นกลุ่มหลาย ๆ กลุ่ม (</a:t>
            </a:r>
            <a:r>
              <a:rPr lang="en-US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bucket) </a:t>
            </a:r>
            <a:r>
              <a:rPr lang="th-TH" sz="2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แล้วเรียงลำดับแต่ละกลุ่ม จากนั้นรวมผลลัพธ์กลับเข้าด้วยกัน</a:t>
            </a:r>
          </a:p>
        </p:txBody>
      </p:sp>
    </p:spTree>
    <p:extLst>
      <p:ext uri="{BB962C8B-B14F-4D97-AF65-F5344CB8AC3E}">
        <p14:creationId xmlns:p14="http://schemas.microsoft.com/office/powerpoint/2010/main" val="10516924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F73F4F-ABD3-753A-C550-9DC8B134C4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7EE0B2DA-79B2-1947-E8CF-1BB89D9B1917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Bucket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0F395B67-B8B6-6BB6-F4B6-F7FB89FDB476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C3181A25-BD9C-38B1-8391-8874A5D40060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0E49450D-FD36-6F43-B2CF-E25C4E8BAFFD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733E2784-1D90-E8EE-0E58-E39289BCF9B4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8478577D-6F2E-27BF-0567-B872143DE4EA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6022F352-559B-00C3-C499-BB8A06E40DFF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pic>
        <p:nvPicPr>
          <p:cNvPr id="7" name="Bucket Sort ">
            <a:hlinkClick r:id="" action="ppaction://media"/>
            <a:extLst>
              <a:ext uri="{FF2B5EF4-FFF2-40B4-BE49-F238E27FC236}">
                <a16:creationId xmlns:a16="http://schemas.microsoft.com/office/drawing/2014/main" id="{B36E44A2-8829-9D43-E804-64DDE342CF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06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69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8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7438" y="1333041"/>
            <a:ext cx="3749350" cy="813234"/>
            <a:chOff x="0" y="0"/>
            <a:chExt cx="1388648" cy="5568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88648" cy="556821"/>
            </a:xfrm>
            <a:custGeom>
              <a:avLst/>
              <a:gdLst/>
              <a:ahLst/>
              <a:cxnLst/>
              <a:rect l="l" t="t" r="r" b="b"/>
              <a:pathLst>
                <a:path w="1388648" h="556821">
                  <a:moveTo>
                    <a:pt x="51622" y="0"/>
                  </a:moveTo>
                  <a:lnTo>
                    <a:pt x="1337026" y="0"/>
                  </a:lnTo>
                  <a:cubicBezTo>
                    <a:pt x="1365536" y="0"/>
                    <a:pt x="1388648" y="23112"/>
                    <a:pt x="1388648" y="51622"/>
                  </a:cubicBezTo>
                  <a:lnTo>
                    <a:pt x="1388648" y="505199"/>
                  </a:lnTo>
                  <a:cubicBezTo>
                    <a:pt x="1388648" y="533709"/>
                    <a:pt x="1365536" y="556821"/>
                    <a:pt x="1337026" y="556821"/>
                  </a:cubicBezTo>
                  <a:lnTo>
                    <a:pt x="51622" y="556821"/>
                  </a:lnTo>
                  <a:cubicBezTo>
                    <a:pt x="23112" y="556821"/>
                    <a:pt x="0" y="533709"/>
                    <a:pt x="0" y="505199"/>
                  </a:cubicBezTo>
                  <a:lnTo>
                    <a:pt x="0" y="51622"/>
                  </a:lnTo>
                  <a:cubicBezTo>
                    <a:pt x="0" y="23112"/>
                    <a:pt x="23112" y="0"/>
                    <a:pt x="51622" y="0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388648" cy="6139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64894" y="363533"/>
            <a:ext cx="7623812" cy="646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3600" b="1" dirty="0">
                <a:solidFill>
                  <a:srgbClr val="070707"/>
                </a:solidFill>
                <a:latin typeface="Oswald Bold"/>
                <a:ea typeface="Oswald Bold"/>
                <a:cs typeface="Oswald Bold"/>
                <a:sym typeface="Oswald Bold"/>
              </a:rPr>
              <a:t>Sorting Algorithms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93716" y="1587114"/>
            <a:ext cx="2825862" cy="340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Bubble Sort</a:t>
            </a:r>
          </a:p>
        </p:txBody>
      </p:sp>
      <p:grpSp>
        <p:nvGrpSpPr>
          <p:cNvPr id="7" name="Group 7"/>
          <p:cNvGrpSpPr/>
          <p:nvPr/>
        </p:nvGrpSpPr>
        <p:grpSpPr>
          <a:xfrm rot="5400000">
            <a:off x="495713" y="1310125"/>
            <a:ext cx="1255767" cy="859066"/>
            <a:chOff x="0" y="0"/>
            <a:chExt cx="403005" cy="275694"/>
          </a:xfrm>
        </p:grpSpPr>
        <p:sp>
          <p:nvSpPr>
            <p:cNvPr id="8" name="Freeform 8"/>
            <p:cNvSpPr/>
            <p:nvPr/>
          </p:nvSpPr>
          <p:spPr>
            <a:xfrm>
              <a:off x="71009" y="78256"/>
              <a:ext cx="260986" cy="197438"/>
            </a:xfrm>
            <a:custGeom>
              <a:avLst/>
              <a:gdLst/>
              <a:ahLst/>
              <a:cxnLst/>
              <a:rect l="l" t="t" r="r" b="b"/>
              <a:pathLst>
                <a:path w="260986" h="197438">
                  <a:moveTo>
                    <a:pt x="221441" y="46178"/>
                  </a:moveTo>
                  <a:lnTo>
                    <a:pt x="241048" y="73004"/>
                  </a:lnTo>
                  <a:cubicBezTo>
                    <a:pt x="258436" y="96795"/>
                    <a:pt x="260986" y="128336"/>
                    <a:pt x="247646" y="154611"/>
                  </a:cubicBezTo>
                  <a:cubicBezTo>
                    <a:pt x="234305" y="180885"/>
                    <a:pt x="207336" y="197438"/>
                    <a:pt x="177868" y="197438"/>
                  </a:cubicBezTo>
                  <a:lnTo>
                    <a:pt x="83118" y="197438"/>
                  </a:lnTo>
                  <a:cubicBezTo>
                    <a:pt x="53651" y="197438"/>
                    <a:pt x="26682" y="180885"/>
                    <a:pt x="13341" y="154611"/>
                  </a:cubicBezTo>
                  <a:cubicBezTo>
                    <a:pt x="0" y="128336"/>
                    <a:pt x="2550" y="96795"/>
                    <a:pt x="19939" y="73004"/>
                  </a:cubicBezTo>
                  <a:lnTo>
                    <a:pt x="39546" y="46178"/>
                  </a:lnTo>
                  <a:cubicBezTo>
                    <a:pt x="60758" y="17156"/>
                    <a:pt x="94546" y="0"/>
                    <a:pt x="130493" y="0"/>
                  </a:cubicBezTo>
                  <a:cubicBezTo>
                    <a:pt x="166441" y="0"/>
                    <a:pt x="200229" y="17156"/>
                    <a:pt x="221441" y="46178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62969" y="70851"/>
              <a:ext cx="277066" cy="18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7438" y="2611726"/>
            <a:ext cx="3749350" cy="813234"/>
            <a:chOff x="0" y="0"/>
            <a:chExt cx="1388648" cy="55682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88648" cy="556821"/>
            </a:xfrm>
            <a:custGeom>
              <a:avLst/>
              <a:gdLst/>
              <a:ahLst/>
              <a:cxnLst/>
              <a:rect l="l" t="t" r="r" b="b"/>
              <a:pathLst>
                <a:path w="1388648" h="556821">
                  <a:moveTo>
                    <a:pt x="51622" y="0"/>
                  </a:moveTo>
                  <a:lnTo>
                    <a:pt x="1337026" y="0"/>
                  </a:lnTo>
                  <a:cubicBezTo>
                    <a:pt x="1365536" y="0"/>
                    <a:pt x="1388648" y="23112"/>
                    <a:pt x="1388648" y="51622"/>
                  </a:cubicBezTo>
                  <a:lnTo>
                    <a:pt x="1388648" y="505199"/>
                  </a:lnTo>
                  <a:cubicBezTo>
                    <a:pt x="1388648" y="533709"/>
                    <a:pt x="1365536" y="556821"/>
                    <a:pt x="1337026" y="556821"/>
                  </a:cubicBezTo>
                  <a:lnTo>
                    <a:pt x="51622" y="556821"/>
                  </a:lnTo>
                  <a:cubicBezTo>
                    <a:pt x="23112" y="556821"/>
                    <a:pt x="0" y="533709"/>
                    <a:pt x="0" y="505199"/>
                  </a:cubicBezTo>
                  <a:lnTo>
                    <a:pt x="0" y="51622"/>
                  </a:lnTo>
                  <a:cubicBezTo>
                    <a:pt x="0" y="23112"/>
                    <a:pt x="23112" y="0"/>
                    <a:pt x="51622" y="0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1388648" cy="6139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393716" y="2865799"/>
            <a:ext cx="2857260" cy="340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Selection Sort</a:t>
            </a:r>
          </a:p>
        </p:txBody>
      </p:sp>
      <p:grpSp>
        <p:nvGrpSpPr>
          <p:cNvPr id="14" name="Group 14"/>
          <p:cNvGrpSpPr/>
          <p:nvPr/>
        </p:nvGrpSpPr>
        <p:grpSpPr>
          <a:xfrm rot="5400000">
            <a:off x="495713" y="2588810"/>
            <a:ext cx="1255767" cy="859066"/>
            <a:chOff x="0" y="0"/>
            <a:chExt cx="403005" cy="275694"/>
          </a:xfrm>
        </p:grpSpPr>
        <p:sp>
          <p:nvSpPr>
            <p:cNvPr id="15" name="Freeform 15"/>
            <p:cNvSpPr/>
            <p:nvPr/>
          </p:nvSpPr>
          <p:spPr>
            <a:xfrm>
              <a:off x="71009" y="78256"/>
              <a:ext cx="260986" cy="197438"/>
            </a:xfrm>
            <a:custGeom>
              <a:avLst/>
              <a:gdLst/>
              <a:ahLst/>
              <a:cxnLst/>
              <a:rect l="l" t="t" r="r" b="b"/>
              <a:pathLst>
                <a:path w="260986" h="197438">
                  <a:moveTo>
                    <a:pt x="221441" y="46178"/>
                  </a:moveTo>
                  <a:lnTo>
                    <a:pt x="241048" y="73004"/>
                  </a:lnTo>
                  <a:cubicBezTo>
                    <a:pt x="258436" y="96795"/>
                    <a:pt x="260986" y="128336"/>
                    <a:pt x="247646" y="154611"/>
                  </a:cubicBezTo>
                  <a:cubicBezTo>
                    <a:pt x="234305" y="180885"/>
                    <a:pt x="207336" y="197438"/>
                    <a:pt x="177868" y="197438"/>
                  </a:cubicBezTo>
                  <a:lnTo>
                    <a:pt x="83118" y="197438"/>
                  </a:lnTo>
                  <a:cubicBezTo>
                    <a:pt x="53651" y="197438"/>
                    <a:pt x="26682" y="180885"/>
                    <a:pt x="13341" y="154611"/>
                  </a:cubicBezTo>
                  <a:cubicBezTo>
                    <a:pt x="0" y="128336"/>
                    <a:pt x="2550" y="96795"/>
                    <a:pt x="19939" y="73004"/>
                  </a:cubicBezTo>
                  <a:lnTo>
                    <a:pt x="39546" y="46178"/>
                  </a:lnTo>
                  <a:cubicBezTo>
                    <a:pt x="60758" y="17156"/>
                    <a:pt x="94546" y="0"/>
                    <a:pt x="130493" y="0"/>
                  </a:cubicBezTo>
                  <a:cubicBezTo>
                    <a:pt x="166441" y="0"/>
                    <a:pt x="200229" y="17156"/>
                    <a:pt x="221441" y="46178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62969" y="70851"/>
              <a:ext cx="277066" cy="18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5310187" y="1364690"/>
            <a:ext cx="3749350" cy="749936"/>
            <a:chOff x="0" y="0"/>
            <a:chExt cx="1388648" cy="55682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388648" cy="556821"/>
            </a:xfrm>
            <a:custGeom>
              <a:avLst/>
              <a:gdLst/>
              <a:ahLst/>
              <a:cxnLst/>
              <a:rect l="l" t="t" r="r" b="b"/>
              <a:pathLst>
                <a:path w="1388648" h="556821">
                  <a:moveTo>
                    <a:pt x="51622" y="0"/>
                  </a:moveTo>
                  <a:lnTo>
                    <a:pt x="1337026" y="0"/>
                  </a:lnTo>
                  <a:cubicBezTo>
                    <a:pt x="1365536" y="0"/>
                    <a:pt x="1388648" y="23112"/>
                    <a:pt x="1388648" y="51622"/>
                  </a:cubicBezTo>
                  <a:lnTo>
                    <a:pt x="1388648" y="505199"/>
                  </a:lnTo>
                  <a:cubicBezTo>
                    <a:pt x="1388648" y="533709"/>
                    <a:pt x="1365536" y="556821"/>
                    <a:pt x="1337026" y="556821"/>
                  </a:cubicBezTo>
                  <a:lnTo>
                    <a:pt x="51622" y="556821"/>
                  </a:lnTo>
                  <a:cubicBezTo>
                    <a:pt x="23112" y="556821"/>
                    <a:pt x="0" y="533709"/>
                    <a:pt x="0" y="505199"/>
                  </a:cubicBezTo>
                  <a:lnTo>
                    <a:pt x="0" y="51622"/>
                  </a:lnTo>
                  <a:cubicBezTo>
                    <a:pt x="0" y="23112"/>
                    <a:pt x="23112" y="0"/>
                    <a:pt x="51622" y="0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1388648" cy="6139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5762334" y="1581331"/>
            <a:ext cx="2597549" cy="340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Quick Sort</a:t>
            </a:r>
          </a:p>
        </p:txBody>
      </p:sp>
      <p:grpSp>
        <p:nvGrpSpPr>
          <p:cNvPr id="21" name="Group 21"/>
          <p:cNvGrpSpPr/>
          <p:nvPr/>
        </p:nvGrpSpPr>
        <p:grpSpPr>
          <a:xfrm rot="5400000">
            <a:off x="4778462" y="1310125"/>
            <a:ext cx="1255767" cy="859066"/>
            <a:chOff x="0" y="0"/>
            <a:chExt cx="403005" cy="275694"/>
          </a:xfrm>
        </p:grpSpPr>
        <p:sp>
          <p:nvSpPr>
            <p:cNvPr id="22" name="Freeform 22"/>
            <p:cNvSpPr/>
            <p:nvPr/>
          </p:nvSpPr>
          <p:spPr>
            <a:xfrm>
              <a:off x="71009" y="78256"/>
              <a:ext cx="260986" cy="197438"/>
            </a:xfrm>
            <a:custGeom>
              <a:avLst/>
              <a:gdLst/>
              <a:ahLst/>
              <a:cxnLst/>
              <a:rect l="l" t="t" r="r" b="b"/>
              <a:pathLst>
                <a:path w="260986" h="197438">
                  <a:moveTo>
                    <a:pt x="221441" y="46178"/>
                  </a:moveTo>
                  <a:lnTo>
                    <a:pt x="241048" y="73004"/>
                  </a:lnTo>
                  <a:cubicBezTo>
                    <a:pt x="258436" y="96795"/>
                    <a:pt x="260986" y="128336"/>
                    <a:pt x="247646" y="154611"/>
                  </a:cubicBezTo>
                  <a:cubicBezTo>
                    <a:pt x="234305" y="180885"/>
                    <a:pt x="207336" y="197438"/>
                    <a:pt x="177868" y="197438"/>
                  </a:cubicBezTo>
                  <a:lnTo>
                    <a:pt x="83118" y="197438"/>
                  </a:lnTo>
                  <a:cubicBezTo>
                    <a:pt x="53651" y="197438"/>
                    <a:pt x="26682" y="180885"/>
                    <a:pt x="13341" y="154611"/>
                  </a:cubicBezTo>
                  <a:cubicBezTo>
                    <a:pt x="0" y="128336"/>
                    <a:pt x="2550" y="96795"/>
                    <a:pt x="19939" y="73004"/>
                  </a:cubicBezTo>
                  <a:lnTo>
                    <a:pt x="39546" y="46178"/>
                  </a:lnTo>
                  <a:cubicBezTo>
                    <a:pt x="60758" y="17156"/>
                    <a:pt x="94546" y="0"/>
                    <a:pt x="130493" y="0"/>
                  </a:cubicBezTo>
                  <a:cubicBezTo>
                    <a:pt x="166441" y="0"/>
                    <a:pt x="200229" y="17156"/>
                    <a:pt x="221441" y="46178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62969" y="70851"/>
              <a:ext cx="277066" cy="18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5310187" y="2631829"/>
            <a:ext cx="3749350" cy="773028"/>
            <a:chOff x="0" y="0"/>
            <a:chExt cx="1388648" cy="55682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1388648" cy="556821"/>
            </a:xfrm>
            <a:custGeom>
              <a:avLst/>
              <a:gdLst/>
              <a:ahLst/>
              <a:cxnLst/>
              <a:rect l="l" t="t" r="r" b="b"/>
              <a:pathLst>
                <a:path w="1388648" h="556821">
                  <a:moveTo>
                    <a:pt x="51622" y="0"/>
                  </a:moveTo>
                  <a:lnTo>
                    <a:pt x="1337026" y="0"/>
                  </a:lnTo>
                  <a:cubicBezTo>
                    <a:pt x="1365536" y="0"/>
                    <a:pt x="1388648" y="23112"/>
                    <a:pt x="1388648" y="51622"/>
                  </a:cubicBezTo>
                  <a:lnTo>
                    <a:pt x="1388648" y="505199"/>
                  </a:lnTo>
                  <a:cubicBezTo>
                    <a:pt x="1388648" y="533709"/>
                    <a:pt x="1365536" y="556821"/>
                    <a:pt x="1337026" y="556821"/>
                  </a:cubicBezTo>
                  <a:lnTo>
                    <a:pt x="51622" y="556821"/>
                  </a:lnTo>
                  <a:cubicBezTo>
                    <a:pt x="23112" y="556821"/>
                    <a:pt x="0" y="533709"/>
                    <a:pt x="0" y="505199"/>
                  </a:cubicBezTo>
                  <a:lnTo>
                    <a:pt x="0" y="51622"/>
                  </a:lnTo>
                  <a:cubicBezTo>
                    <a:pt x="0" y="23112"/>
                    <a:pt x="23112" y="0"/>
                    <a:pt x="51622" y="0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-57150"/>
              <a:ext cx="1388648" cy="6139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5762335" y="2824067"/>
            <a:ext cx="2034841" cy="340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Sort</a:t>
            </a:r>
          </a:p>
        </p:txBody>
      </p:sp>
      <p:grpSp>
        <p:nvGrpSpPr>
          <p:cNvPr id="28" name="Group 28"/>
          <p:cNvGrpSpPr/>
          <p:nvPr/>
        </p:nvGrpSpPr>
        <p:grpSpPr>
          <a:xfrm rot="5400000">
            <a:off x="4778462" y="2588810"/>
            <a:ext cx="1255767" cy="859066"/>
            <a:chOff x="0" y="0"/>
            <a:chExt cx="403005" cy="275694"/>
          </a:xfrm>
        </p:grpSpPr>
        <p:sp>
          <p:nvSpPr>
            <p:cNvPr id="29" name="Freeform 29"/>
            <p:cNvSpPr/>
            <p:nvPr/>
          </p:nvSpPr>
          <p:spPr>
            <a:xfrm>
              <a:off x="71009" y="78256"/>
              <a:ext cx="260986" cy="197438"/>
            </a:xfrm>
            <a:custGeom>
              <a:avLst/>
              <a:gdLst/>
              <a:ahLst/>
              <a:cxnLst/>
              <a:rect l="l" t="t" r="r" b="b"/>
              <a:pathLst>
                <a:path w="260986" h="197438">
                  <a:moveTo>
                    <a:pt x="221441" y="46178"/>
                  </a:moveTo>
                  <a:lnTo>
                    <a:pt x="241048" y="73004"/>
                  </a:lnTo>
                  <a:cubicBezTo>
                    <a:pt x="258436" y="96795"/>
                    <a:pt x="260986" y="128336"/>
                    <a:pt x="247646" y="154611"/>
                  </a:cubicBezTo>
                  <a:cubicBezTo>
                    <a:pt x="234305" y="180885"/>
                    <a:pt x="207336" y="197438"/>
                    <a:pt x="177868" y="197438"/>
                  </a:cubicBezTo>
                  <a:lnTo>
                    <a:pt x="83118" y="197438"/>
                  </a:lnTo>
                  <a:cubicBezTo>
                    <a:pt x="53651" y="197438"/>
                    <a:pt x="26682" y="180885"/>
                    <a:pt x="13341" y="154611"/>
                  </a:cubicBezTo>
                  <a:cubicBezTo>
                    <a:pt x="0" y="128336"/>
                    <a:pt x="2550" y="96795"/>
                    <a:pt x="19939" y="73004"/>
                  </a:cubicBezTo>
                  <a:lnTo>
                    <a:pt x="39546" y="46178"/>
                  </a:lnTo>
                  <a:cubicBezTo>
                    <a:pt x="60758" y="17156"/>
                    <a:pt x="94546" y="0"/>
                    <a:pt x="130493" y="0"/>
                  </a:cubicBezTo>
                  <a:cubicBezTo>
                    <a:pt x="166441" y="0"/>
                    <a:pt x="200229" y="17156"/>
                    <a:pt x="221441" y="46178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62969" y="70851"/>
              <a:ext cx="277066" cy="18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31" name="Group 31"/>
          <p:cNvGrpSpPr/>
          <p:nvPr/>
        </p:nvGrpSpPr>
        <p:grpSpPr>
          <a:xfrm rot="-5400000">
            <a:off x="8078446" y="75719"/>
            <a:ext cx="2399639" cy="1331190"/>
            <a:chOff x="0" y="0"/>
            <a:chExt cx="812800" cy="450898"/>
          </a:xfrm>
        </p:grpSpPr>
        <p:sp>
          <p:nvSpPr>
            <p:cNvPr id="32" name="Freeform 32"/>
            <p:cNvSpPr/>
            <p:nvPr/>
          </p:nvSpPr>
          <p:spPr>
            <a:xfrm>
              <a:off x="42106" y="35887"/>
              <a:ext cx="728587" cy="415011"/>
            </a:xfrm>
            <a:custGeom>
              <a:avLst/>
              <a:gdLst/>
              <a:ahLst/>
              <a:cxnLst/>
              <a:rect l="l" t="t" r="r" b="b"/>
              <a:pathLst>
                <a:path w="728587" h="415011">
                  <a:moveTo>
                    <a:pt x="418294" y="24026"/>
                  </a:moveTo>
                  <a:lnTo>
                    <a:pt x="716694" y="355098"/>
                  </a:lnTo>
                  <a:cubicBezTo>
                    <a:pt x="726185" y="365628"/>
                    <a:pt x="728588" y="380760"/>
                    <a:pt x="722825" y="393712"/>
                  </a:cubicBezTo>
                  <a:cubicBezTo>
                    <a:pt x="717062" y="406665"/>
                    <a:pt x="704214" y="415011"/>
                    <a:pt x="690037" y="415011"/>
                  </a:cubicBezTo>
                  <a:lnTo>
                    <a:pt x="38551" y="415011"/>
                  </a:lnTo>
                  <a:cubicBezTo>
                    <a:pt x="24374" y="415011"/>
                    <a:pt x="11526" y="406665"/>
                    <a:pt x="5763" y="393712"/>
                  </a:cubicBezTo>
                  <a:cubicBezTo>
                    <a:pt x="0" y="380760"/>
                    <a:pt x="2403" y="365628"/>
                    <a:pt x="11894" y="355098"/>
                  </a:cubicBezTo>
                  <a:lnTo>
                    <a:pt x="310294" y="24026"/>
                  </a:lnTo>
                  <a:cubicBezTo>
                    <a:pt x="324079" y="8731"/>
                    <a:pt x="343704" y="0"/>
                    <a:pt x="364294" y="0"/>
                  </a:cubicBezTo>
                  <a:cubicBezTo>
                    <a:pt x="384884" y="0"/>
                    <a:pt x="404509" y="8731"/>
                    <a:pt x="418294" y="24026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127000" y="152195"/>
              <a:ext cx="558800" cy="2664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34" name="Freeform 34"/>
          <p:cNvSpPr/>
          <p:nvPr/>
        </p:nvSpPr>
        <p:spPr>
          <a:xfrm rot="2469640">
            <a:off x="8488446" y="2119642"/>
            <a:ext cx="2701057" cy="117864"/>
          </a:xfrm>
          <a:custGeom>
            <a:avLst/>
            <a:gdLst/>
            <a:ahLst/>
            <a:cxnLst/>
            <a:rect l="l" t="t" r="r" b="b"/>
            <a:pathLst>
              <a:path w="2701057" h="117864">
                <a:moveTo>
                  <a:pt x="0" y="0"/>
                </a:moveTo>
                <a:lnTo>
                  <a:pt x="2701057" y="0"/>
                </a:lnTo>
                <a:lnTo>
                  <a:pt x="2701057" y="117864"/>
                </a:lnTo>
                <a:lnTo>
                  <a:pt x="0" y="117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 rot="5400000">
            <a:off x="155542" y="3884998"/>
            <a:ext cx="3222058" cy="7541001"/>
            <a:chOff x="0" y="0"/>
            <a:chExt cx="1091368" cy="2554270"/>
          </a:xfrm>
        </p:grpSpPr>
        <p:sp>
          <p:nvSpPr>
            <p:cNvPr id="36" name="Freeform 36"/>
            <p:cNvSpPr/>
            <p:nvPr/>
          </p:nvSpPr>
          <p:spPr>
            <a:xfrm>
              <a:off x="9485" y="48592"/>
              <a:ext cx="1072397" cy="2505678"/>
            </a:xfrm>
            <a:custGeom>
              <a:avLst/>
              <a:gdLst/>
              <a:ahLst/>
              <a:cxnLst/>
              <a:rect l="l" t="t" r="r" b="b"/>
              <a:pathLst>
                <a:path w="1072397" h="2505678">
                  <a:moveTo>
                    <a:pt x="548749" y="10152"/>
                  </a:moveTo>
                  <a:lnTo>
                    <a:pt x="1069333" y="2446934"/>
                  </a:lnTo>
                  <a:cubicBezTo>
                    <a:pt x="1072398" y="2461279"/>
                    <a:pt x="1068818" y="2476241"/>
                    <a:pt x="1059592" y="2487646"/>
                  </a:cubicBezTo>
                  <a:cubicBezTo>
                    <a:pt x="1050366" y="2499051"/>
                    <a:pt x="1036482" y="2505678"/>
                    <a:pt x="1021813" y="2505678"/>
                  </a:cubicBezTo>
                  <a:lnTo>
                    <a:pt x="50585" y="2505678"/>
                  </a:lnTo>
                  <a:cubicBezTo>
                    <a:pt x="35916" y="2505678"/>
                    <a:pt x="22031" y="2499051"/>
                    <a:pt x="12806" y="2487646"/>
                  </a:cubicBezTo>
                  <a:cubicBezTo>
                    <a:pt x="3580" y="2476241"/>
                    <a:pt x="0" y="2461279"/>
                    <a:pt x="3065" y="2446934"/>
                  </a:cubicBezTo>
                  <a:lnTo>
                    <a:pt x="523649" y="10152"/>
                  </a:lnTo>
                  <a:cubicBezTo>
                    <a:pt x="524914" y="4231"/>
                    <a:pt x="530145" y="0"/>
                    <a:pt x="536199" y="0"/>
                  </a:cubicBezTo>
                  <a:cubicBezTo>
                    <a:pt x="542253" y="0"/>
                    <a:pt x="547484" y="4231"/>
                    <a:pt x="548749" y="10152"/>
                  </a:cubicBezTo>
                  <a:close/>
                </a:path>
              </a:pathLst>
            </a:custGeom>
            <a:solidFill>
              <a:srgbClr val="070707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170526" y="1128761"/>
              <a:ext cx="750315" cy="12430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39" name="Group 2">
            <a:extLst>
              <a:ext uri="{FF2B5EF4-FFF2-40B4-BE49-F238E27FC236}">
                <a16:creationId xmlns:a16="http://schemas.microsoft.com/office/drawing/2014/main" id="{B50B3151-ECAC-F395-85FB-0A06A9E49B9D}"/>
              </a:ext>
            </a:extLst>
          </p:cNvPr>
          <p:cNvGrpSpPr/>
          <p:nvPr/>
        </p:nvGrpSpPr>
        <p:grpSpPr>
          <a:xfrm>
            <a:off x="1027438" y="3941911"/>
            <a:ext cx="3749350" cy="813234"/>
            <a:chOff x="0" y="0"/>
            <a:chExt cx="1388648" cy="556821"/>
          </a:xfrm>
        </p:grpSpPr>
        <p:sp>
          <p:nvSpPr>
            <p:cNvPr id="40" name="Freeform 3">
              <a:extLst>
                <a:ext uri="{FF2B5EF4-FFF2-40B4-BE49-F238E27FC236}">
                  <a16:creationId xmlns:a16="http://schemas.microsoft.com/office/drawing/2014/main" id="{2AE1B14F-9E50-BF2B-AAA3-EB04CB09111F}"/>
                </a:ext>
              </a:extLst>
            </p:cNvPr>
            <p:cNvSpPr/>
            <p:nvPr/>
          </p:nvSpPr>
          <p:spPr>
            <a:xfrm>
              <a:off x="0" y="0"/>
              <a:ext cx="1388648" cy="556821"/>
            </a:xfrm>
            <a:custGeom>
              <a:avLst/>
              <a:gdLst/>
              <a:ahLst/>
              <a:cxnLst/>
              <a:rect l="l" t="t" r="r" b="b"/>
              <a:pathLst>
                <a:path w="1388648" h="556821">
                  <a:moveTo>
                    <a:pt x="51622" y="0"/>
                  </a:moveTo>
                  <a:lnTo>
                    <a:pt x="1337026" y="0"/>
                  </a:lnTo>
                  <a:cubicBezTo>
                    <a:pt x="1365536" y="0"/>
                    <a:pt x="1388648" y="23112"/>
                    <a:pt x="1388648" y="51622"/>
                  </a:cubicBezTo>
                  <a:lnTo>
                    <a:pt x="1388648" y="505199"/>
                  </a:lnTo>
                  <a:cubicBezTo>
                    <a:pt x="1388648" y="533709"/>
                    <a:pt x="1365536" y="556821"/>
                    <a:pt x="1337026" y="556821"/>
                  </a:cubicBezTo>
                  <a:lnTo>
                    <a:pt x="51622" y="556821"/>
                  </a:lnTo>
                  <a:cubicBezTo>
                    <a:pt x="23112" y="556821"/>
                    <a:pt x="0" y="533709"/>
                    <a:pt x="0" y="505199"/>
                  </a:cubicBezTo>
                  <a:lnTo>
                    <a:pt x="0" y="51622"/>
                  </a:lnTo>
                  <a:cubicBezTo>
                    <a:pt x="0" y="23112"/>
                    <a:pt x="23112" y="0"/>
                    <a:pt x="51622" y="0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41" name="TextBox 4">
              <a:extLst>
                <a:ext uri="{FF2B5EF4-FFF2-40B4-BE49-F238E27FC236}">
                  <a16:creationId xmlns:a16="http://schemas.microsoft.com/office/drawing/2014/main" id="{3421E17F-99AD-C56D-0C12-6012DFC52065}"/>
                </a:ext>
              </a:extLst>
            </p:cNvPr>
            <p:cNvSpPr txBox="1"/>
            <p:nvPr/>
          </p:nvSpPr>
          <p:spPr>
            <a:xfrm>
              <a:off x="0" y="-57150"/>
              <a:ext cx="1388648" cy="6139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42" name="TextBox 6">
            <a:extLst>
              <a:ext uri="{FF2B5EF4-FFF2-40B4-BE49-F238E27FC236}">
                <a16:creationId xmlns:a16="http://schemas.microsoft.com/office/drawing/2014/main" id="{070B0AC5-5C7C-1902-B015-E4FA6B2963B0}"/>
              </a:ext>
            </a:extLst>
          </p:cNvPr>
          <p:cNvSpPr txBox="1"/>
          <p:nvPr/>
        </p:nvSpPr>
        <p:spPr>
          <a:xfrm>
            <a:off x="1393716" y="4195984"/>
            <a:ext cx="2825862" cy="340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Insertion Sort</a:t>
            </a:r>
          </a:p>
        </p:txBody>
      </p:sp>
      <p:grpSp>
        <p:nvGrpSpPr>
          <p:cNvPr id="43" name="Group 7">
            <a:extLst>
              <a:ext uri="{FF2B5EF4-FFF2-40B4-BE49-F238E27FC236}">
                <a16:creationId xmlns:a16="http://schemas.microsoft.com/office/drawing/2014/main" id="{52A0860B-4955-8509-AD5B-4DC9167F6587}"/>
              </a:ext>
            </a:extLst>
          </p:cNvPr>
          <p:cNvGrpSpPr/>
          <p:nvPr/>
        </p:nvGrpSpPr>
        <p:grpSpPr>
          <a:xfrm rot="5400000">
            <a:off x="495713" y="3918995"/>
            <a:ext cx="1255767" cy="859066"/>
            <a:chOff x="0" y="0"/>
            <a:chExt cx="403005" cy="275694"/>
          </a:xfrm>
        </p:grpSpPr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63AF3D0F-4E9F-1D03-72CF-499D8A050A28}"/>
                </a:ext>
              </a:extLst>
            </p:cNvPr>
            <p:cNvSpPr/>
            <p:nvPr/>
          </p:nvSpPr>
          <p:spPr>
            <a:xfrm>
              <a:off x="71009" y="78256"/>
              <a:ext cx="260986" cy="197438"/>
            </a:xfrm>
            <a:custGeom>
              <a:avLst/>
              <a:gdLst/>
              <a:ahLst/>
              <a:cxnLst/>
              <a:rect l="l" t="t" r="r" b="b"/>
              <a:pathLst>
                <a:path w="260986" h="197438">
                  <a:moveTo>
                    <a:pt x="221441" y="46178"/>
                  </a:moveTo>
                  <a:lnTo>
                    <a:pt x="241048" y="73004"/>
                  </a:lnTo>
                  <a:cubicBezTo>
                    <a:pt x="258436" y="96795"/>
                    <a:pt x="260986" y="128336"/>
                    <a:pt x="247646" y="154611"/>
                  </a:cubicBezTo>
                  <a:cubicBezTo>
                    <a:pt x="234305" y="180885"/>
                    <a:pt x="207336" y="197438"/>
                    <a:pt x="177868" y="197438"/>
                  </a:cubicBezTo>
                  <a:lnTo>
                    <a:pt x="83118" y="197438"/>
                  </a:lnTo>
                  <a:cubicBezTo>
                    <a:pt x="53651" y="197438"/>
                    <a:pt x="26682" y="180885"/>
                    <a:pt x="13341" y="154611"/>
                  </a:cubicBezTo>
                  <a:cubicBezTo>
                    <a:pt x="0" y="128336"/>
                    <a:pt x="2550" y="96795"/>
                    <a:pt x="19939" y="73004"/>
                  </a:cubicBezTo>
                  <a:lnTo>
                    <a:pt x="39546" y="46178"/>
                  </a:lnTo>
                  <a:cubicBezTo>
                    <a:pt x="60758" y="17156"/>
                    <a:pt x="94546" y="0"/>
                    <a:pt x="130493" y="0"/>
                  </a:cubicBezTo>
                  <a:cubicBezTo>
                    <a:pt x="166441" y="0"/>
                    <a:pt x="200229" y="17156"/>
                    <a:pt x="221441" y="46178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45" name="TextBox 9">
              <a:extLst>
                <a:ext uri="{FF2B5EF4-FFF2-40B4-BE49-F238E27FC236}">
                  <a16:creationId xmlns:a16="http://schemas.microsoft.com/office/drawing/2014/main" id="{0ACC875B-BE5B-2069-C8C7-1198BF512C62}"/>
                </a:ext>
              </a:extLst>
            </p:cNvPr>
            <p:cNvSpPr txBox="1"/>
            <p:nvPr/>
          </p:nvSpPr>
          <p:spPr>
            <a:xfrm>
              <a:off x="62969" y="70851"/>
              <a:ext cx="277066" cy="18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46" name="Group 10">
            <a:extLst>
              <a:ext uri="{FF2B5EF4-FFF2-40B4-BE49-F238E27FC236}">
                <a16:creationId xmlns:a16="http://schemas.microsoft.com/office/drawing/2014/main" id="{BCC9095D-CEBC-6492-8180-71F9B0F03D35}"/>
              </a:ext>
            </a:extLst>
          </p:cNvPr>
          <p:cNvGrpSpPr/>
          <p:nvPr/>
        </p:nvGrpSpPr>
        <p:grpSpPr>
          <a:xfrm>
            <a:off x="1027438" y="5220596"/>
            <a:ext cx="3749350" cy="813234"/>
            <a:chOff x="0" y="0"/>
            <a:chExt cx="1388648" cy="556821"/>
          </a:xfrm>
        </p:grpSpPr>
        <p:sp>
          <p:nvSpPr>
            <p:cNvPr id="47" name="Freeform 11">
              <a:extLst>
                <a:ext uri="{FF2B5EF4-FFF2-40B4-BE49-F238E27FC236}">
                  <a16:creationId xmlns:a16="http://schemas.microsoft.com/office/drawing/2014/main" id="{B258607F-D39C-3DB2-69E3-DC9031E6E131}"/>
                </a:ext>
              </a:extLst>
            </p:cNvPr>
            <p:cNvSpPr/>
            <p:nvPr/>
          </p:nvSpPr>
          <p:spPr>
            <a:xfrm>
              <a:off x="0" y="0"/>
              <a:ext cx="1388648" cy="556821"/>
            </a:xfrm>
            <a:custGeom>
              <a:avLst/>
              <a:gdLst/>
              <a:ahLst/>
              <a:cxnLst/>
              <a:rect l="l" t="t" r="r" b="b"/>
              <a:pathLst>
                <a:path w="1388648" h="556821">
                  <a:moveTo>
                    <a:pt x="51622" y="0"/>
                  </a:moveTo>
                  <a:lnTo>
                    <a:pt x="1337026" y="0"/>
                  </a:lnTo>
                  <a:cubicBezTo>
                    <a:pt x="1365536" y="0"/>
                    <a:pt x="1388648" y="23112"/>
                    <a:pt x="1388648" y="51622"/>
                  </a:cubicBezTo>
                  <a:lnTo>
                    <a:pt x="1388648" y="505199"/>
                  </a:lnTo>
                  <a:cubicBezTo>
                    <a:pt x="1388648" y="533709"/>
                    <a:pt x="1365536" y="556821"/>
                    <a:pt x="1337026" y="556821"/>
                  </a:cubicBezTo>
                  <a:lnTo>
                    <a:pt x="51622" y="556821"/>
                  </a:lnTo>
                  <a:cubicBezTo>
                    <a:pt x="23112" y="556821"/>
                    <a:pt x="0" y="533709"/>
                    <a:pt x="0" y="505199"/>
                  </a:cubicBezTo>
                  <a:lnTo>
                    <a:pt x="0" y="51622"/>
                  </a:lnTo>
                  <a:cubicBezTo>
                    <a:pt x="0" y="23112"/>
                    <a:pt x="23112" y="0"/>
                    <a:pt x="51622" y="0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48" name="TextBox 12">
              <a:extLst>
                <a:ext uri="{FF2B5EF4-FFF2-40B4-BE49-F238E27FC236}">
                  <a16:creationId xmlns:a16="http://schemas.microsoft.com/office/drawing/2014/main" id="{A2F0C770-0834-66C9-76CF-3166F4824FE5}"/>
                </a:ext>
              </a:extLst>
            </p:cNvPr>
            <p:cNvSpPr txBox="1"/>
            <p:nvPr/>
          </p:nvSpPr>
          <p:spPr>
            <a:xfrm>
              <a:off x="0" y="-57150"/>
              <a:ext cx="1388648" cy="6139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49" name="TextBox 13">
            <a:extLst>
              <a:ext uri="{FF2B5EF4-FFF2-40B4-BE49-F238E27FC236}">
                <a16:creationId xmlns:a16="http://schemas.microsoft.com/office/drawing/2014/main" id="{6110B92C-77E9-A7EE-AD61-15672A360CBF}"/>
              </a:ext>
            </a:extLst>
          </p:cNvPr>
          <p:cNvSpPr txBox="1"/>
          <p:nvPr/>
        </p:nvSpPr>
        <p:spPr>
          <a:xfrm>
            <a:off x="1393716" y="5474669"/>
            <a:ext cx="2857260" cy="340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Merge Sort</a:t>
            </a:r>
          </a:p>
        </p:txBody>
      </p:sp>
      <p:grpSp>
        <p:nvGrpSpPr>
          <p:cNvPr id="50" name="Group 14">
            <a:extLst>
              <a:ext uri="{FF2B5EF4-FFF2-40B4-BE49-F238E27FC236}">
                <a16:creationId xmlns:a16="http://schemas.microsoft.com/office/drawing/2014/main" id="{051E7943-E4A3-CA54-56A5-2F7C503FE4B5}"/>
              </a:ext>
            </a:extLst>
          </p:cNvPr>
          <p:cNvGrpSpPr/>
          <p:nvPr/>
        </p:nvGrpSpPr>
        <p:grpSpPr>
          <a:xfrm rot="5400000">
            <a:off x="495713" y="5197680"/>
            <a:ext cx="1255767" cy="859066"/>
            <a:chOff x="0" y="0"/>
            <a:chExt cx="403005" cy="275694"/>
          </a:xfrm>
        </p:grpSpPr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61A63384-94F0-0131-F194-DFBBED7B7BCB}"/>
                </a:ext>
              </a:extLst>
            </p:cNvPr>
            <p:cNvSpPr/>
            <p:nvPr/>
          </p:nvSpPr>
          <p:spPr>
            <a:xfrm>
              <a:off x="71009" y="78256"/>
              <a:ext cx="260986" cy="197438"/>
            </a:xfrm>
            <a:custGeom>
              <a:avLst/>
              <a:gdLst/>
              <a:ahLst/>
              <a:cxnLst/>
              <a:rect l="l" t="t" r="r" b="b"/>
              <a:pathLst>
                <a:path w="260986" h="197438">
                  <a:moveTo>
                    <a:pt x="221441" y="46178"/>
                  </a:moveTo>
                  <a:lnTo>
                    <a:pt x="241048" y="73004"/>
                  </a:lnTo>
                  <a:cubicBezTo>
                    <a:pt x="258436" y="96795"/>
                    <a:pt x="260986" y="128336"/>
                    <a:pt x="247646" y="154611"/>
                  </a:cubicBezTo>
                  <a:cubicBezTo>
                    <a:pt x="234305" y="180885"/>
                    <a:pt x="207336" y="197438"/>
                    <a:pt x="177868" y="197438"/>
                  </a:cubicBezTo>
                  <a:lnTo>
                    <a:pt x="83118" y="197438"/>
                  </a:lnTo>
                  <a:cubicBezTo>
                    <a:pt x="53651" y="197438"/>
                    <a:pt x="26682" y="180885"/>
                    <a:pt x="13341" y="154611"/>
                  </a:cubicBezTo>
                  <a:cubicBezTo>
                    <a:pt x="0" y="128336"/>
                    <a:pt x="2550" y="96795"/>
                    <a:pt x="19939" y="73004"/>
                  </a:cubicBezTo>
                  <a:lnTo>
                    <a:pt x="39546" y="46178"/>
                  </a:lnTo>
                  <a:cubicBezTo>
                    <a:pt x="60758" y="17156"/>
                    <a:pt x="94546" y="0"/>
                    <a:pt x="130493" y="0"/>
                  </a:cubicBezTo>
                  <a:cubicBezTo>
                    <a:pt x="166441" y="0"/>
                    <a:pt x="200229" y="17156"/>
                    <a:pt x="221441" y="46178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52" name="TextBox 16">
              <a:extLst>
                <a:ext uri="{FF2B5EF4-FFF2-40B4-BE49-F238E27FC236}">
                  <a16:creationId xmlns:a16="http://schemas.microsoft.com/office/drawing/2014/main" id="{79CC087F-3C0E-BB00-BEB9-E28711F6FDB8}"/>
                </a:ext>
              </a:extLst>
            </p:cNvPr>
            <p:cNvSpPr txBox="1"/>
            <p:nvPr/>
          </p:nvSpPr>
          <p:spPr>
            <a:xfrm>
              <a:off x="62969" y="70851"/>
              <a:ext cx="277066" cy="18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53" name="Group 17">
            <a:extLst>
              <a:ext uri="{FF2B5EF4-FFF2-40B4-BE49-F238E27FC236}">
                <a16:creationId xmlns:a16="http://schemas.microsoft.com/office/drawing/2014/main" id="{687B0DD2-F386-B87B-40A5-1D0DB0196AD6}"/>
              </a:ext>
            </a:extLst>
          </p:cNvPr>
          <p:cNvGrpSpPr/>
          <p:nvPr/>
        </p:nvGrpSpPr>
        <p:grpSpPr>
          <a:xfrm>
            <a:off x="5310187" y="3973560"/>
            <a:ext cx="3749350" cy="749936"/>
            <a:chOff x="0" y="0"/>
            <a:chExt cx="1388648" cy="556821"/>
          </a:xfrm>
        </p:grpSpPr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58881034-3923-F752-CF57-876B5C92664E}"/>
                </a:ext>
              </a:extLst>
            </p:cNvPr>
            <p:cNvSpPr/>
            <p:nvPr/>
          </p:nvSpPr>
          <p:spPr>
            <a:xfrm>
              <a:off x="0" y="0"/>
              <a:ext cx="1388648" cy="556821"/>
            </a:xfrm>
            <a:custGeom>
              <a:avLst/>
              <a:gdLst/>
              <a:ahLst/>
              <a:cxnLst/>
              <a:rect l="l" t="t" r="r" b="b"/>
              <a:pathLst>
                <a:path w="1388648" h="556821">
                  <a:moveTo>
                    <a:pt x="51622" y="0"/>
                  </a:moveTo>
                  <a:lnTo>
                    <a:pt x="1337026" y="0"/>
                  </a:lnTo>
                  <a:cubicBezTo>
                    <a:pt x="1365536" y="0"/>
                    <a:pt x="1388648" y="23112"/>
                    <a:pt x="1388648" y="51622"/>
                  </a:cubicBezTo>
                  <a:lnTo>
                    <a:pt x="1388648" y="505199"/>
                  </a:lnTo>
                  <a:cubicBezTo>
                    <a:pt x="1388648" y="533709"/>
                    <a:pt x="1365536" y="556821"/>
                    <a:pt x="1337026" y="556821"/>
                  </a:cubicBezTo>
                  <a:lnTo>
                    <a:pt x="51622" y="556821"/>
                  </a:lnTo>
                  <a:cubicBezTo>
                    <a:pt x="23112" y="556821"/>
                    <a:pt x="0" y="533709"/>
                    <a:pt x="0" y="505199"/>
                  </a:cubicBezTo>
                  <a:lnTo>
                    <a:pt x="0" y="51622"/>
                  </a:lnTo>
                  <a:cubicBezTo>
                    <a:pt x="0" y="23112"/>
                    <a:pt x="23112" y="0"/>
                    <a:pt x="51622" y="0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5" name="TextBox 19">
              <a:extLst>
                <a:ext uri="{FF2B5EF4-FFF2-40B4-BE49-F238E27FC236}">
                  <a16:creationId xmlns:a16="http://schemas.microsoft.com/office/drawing/2014/main" id="{39674017-2033-D63B-06FC-6C4BDAF0B713}"/>
                </a:ext>
              </a:extLst>
            </p:cNvPr>
            <p:cNvSpPr txBox="1"/>
            <p:nvPr/>
          </p:nvSpPr>
          <p:spPr>
            <a:xfrm>
              <a:off x="0" y="-57150"/>
              <a:ext cx="1388648" cy="6139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6" name="TextBox 20">
            <a:extLst>
              <a:ext uri="{FF2B5EF4-FFF2-40B4-BE49-F238E27FC236}">
                <a16:creationId xmlns:a16="http://schemas.microsoft.com/office/drawing/2014/main" id="{E75FBDF1-46E4-DEDC-FE5C-5A0CF9A2AA23}"/>
              </a:ext>
            </a:extLst>
          </p:cNvPr>
          <p:cNvSpPr txBox="1"/>
          <p:nvPr/>
        </p:nvSpPr>
        <p:spPr>
          <a:xfrm>
            <a:off x="5762334" y="4195983"/>
            <a:ext cx="2597549" cy="340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800" dirty="0" err="1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Redix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Sort</a:t>
            </a:r>
          </a:p>
        </p:txBody>
      </p:sp>
      <p:grpSp>
        <p:nvGrpSpPr>
          <p:cNvPr id="57" name="Group 21">
            <a:extLst>
              <a:ext uri="{FF2B5EF4-FFF2-40B4-BE49-F238E27FC236}">
                <a16:creationId xmlns:a16="http://schemas.microsoft.com/office/drawing/2014/main" id="{ABA4A117-2548-4E06-F4A3-52C42BE76916}"/>
              </a:ext>
            </a:extLst>
          </p:cNvPr>
          <p:cNvGrpSpPr/>
          <p:nvPr/>
        </p:nvGrpSpPr>
        <p:grpSpPr>
          <a:xfrm rot="5400000">
            <a:off x="4778462" y="3918995"/>
            <a:ext cx="1255767" cy="859066"/>
            <a:chOff x="0" y="0"/>
            <a:chExt cx="403005" cy="275694"/>
          </a:xfrm>
        </p:grpSpPr>
        <p:sp>
          <p:nvSpPr>
            <p:cNvPr id="58" name="Freeform 22">
              <a:extLst>
                <a:ext uri="{FF2B5EF4-FFF2-40B4-BE49-F238E27FC236}">
                  <a16:creationId xmlns:a16="http://schemas.microsoft.com/office/drawing/2014/main" id="{4F8AC3AC-8D36-2429-7B6D-94C84178859F}"/>
                </a:ext>
              </a:extLst>
            </p:cNvPr>
            <p:cNvSpPr/>
            <p:nvPr/>
          </p:nvSpPr>
          <p:spPr>
            <a:xfrm>
              <a:off x="71009" y="78256"/>
              <a:ext cx="260986" cy="197438"/>
            </a:xfrm>
            <a:custGeom>
              <a:avLst/>
              <a:gdLst/>
              <a:ahLst/>
              <a:cxnLst/>
              <a:rect l="l" t="t" r="r" b="b"/>
              <a:pathLst>
                <a:path w="260986" h="197438">
                  <a:moveTo>
                    <a:pt x="221441" y="46178"/>
                  </a:moveTo>
                  <a:lnTo>
                    <a:pt x="241048" y="73004"/>
                  </a:lnTo>
                  <a:cubicBezTo>
                    <a:pt x="258436" y="96795"/>
                    <a:pt x="260986" y="128336"/>
                    <a:pt x="247646" y="154611"/>
                  </a:cubicBezTo>
                  <a:cubicBezTo>
                    <a:pt x="234305" y="180885"/>
                    <a:pt x="207336" y="197438"/>
                    <a:pt x="177868" y="197438"/>
                  </a:cubicBezTo>
                  <a:lnTo>
                    <a:pt x="83118" y="197438"/>
                  </a:lnTo>
                  <a:cubicBezTo>
                    <a:pt x="53651" y="197438"/>
                    <a:pt x="26682" y="180885"/>
                    <a:pt x="13341" y="154611"/>
                  </a:cubicBezTo>
                  <a:cubicBezTo>
                    <a:pt x="0" y="128336"/>
                    <a:pt x="2550" y="96795"/>
                    <a:pt x="19939" y="73004"/>
                  </a:cubicBezTo>
                  <a:lnTo>
                    <a:pt x="39546" y="46178"/>
                  </a:lnTo>
                  <a:cubicBezTo>
                    <a:pt x="60758" y="17156"/>
                    <a:pt x="94546" y="0"/>
                    <a:pt x="130493" y="0"/>
                  </a:cubicBezTo>
                  <a:cubicBezTo>
                    <a:pt x="166441" y="0"/>
                    <a:pt x="200229" y="17156"/>
                    <a:pt x="221441" y="46178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59" name="TextBox 23">
              <a:extLst>
                <a:ext uri="{FF2B5EF4-FFF2-40B4-BE49-F238E27FC236}">
                  <a16:creationId xmlns:a16="http://schemas.microsoft.com/office/drawing/2014/main" id="{45CEE9B0-13D5-EA6E-0C3B-F08DB1FEFF65}"/>
                </a:ext>
              </a:extLst>
            </p:cNvPr>
            <p:cNvSpPr txBox="1"/>
            <p:nvPr/>
          </p:nvSpPr>
          <p:spPr>
            <a:xfrm>
              <a:off x="62969" y="70851"/>
              <a:ext cx="277066" cy="18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0" name="Group 24">
            <a:extLst>
              <a:ext uri="{FF2B5EF4-FFF2-40B4-BE49-F238E27FC236}">
                <a16:creationId xmlns:a16="http://schemas.microsoft.com/office/drawing/2014/main" id="{01BA7E84-48BD-9042-58DC-C9D2EA41DD92}"/>
              </a:ext>
            </a:extLst>
          </p:cNvPr>
          <p:cNvGrpSpPr/>
          <p:nvPr/>
        </p:nvGrpSpPr>
        <p:grpSpPr>
          <a:xfrm>
            <a:off x="5310187" y="5240699"/>
            <a:ext cx="3749350" cy="773028"/>
            <a:chOff x="0" y="0"/>
            <a:chExt cx="1388648" cy="556821"/>
          </a:xfrm>
        </p:grpSpPr>
        <p:sp>
          <p:nvSpPr>
            <p:cNvPr id="61" name="Freeform 25">
              <a:extLst>
                <a:ext uri="{FF2B5EF4-FFF2-40B4-BE49-F238E27FC236}">
                  <a16:creationId xmlns:a16="http://schemas.microsoft.com/office/drawing/2014/main" id="{3B2E1C0A-A31A-E44C-74BA-B3D989159C58}"/>
                </a:ext>
              </a:extLst>
            </p:cNvPr>
            <p:cNvSpPr/>
            <p:nvPr/>
          </p:nvSpPr>
          <p:spPr>
            <a:xfrm>
              <a:off x="0" y="0"/>
              <a:ext cx="1388648" cy="556821"/>
            </a:xfrm>
            <a:custGeom>
              <a:avLst/>
              <a:gdLst/>
              <a:ahLst/>
              <a:cxnLst/>
              <a:rect l="l" t="t" r="r" b="b"/>
              <a:pathLst>
                <a:path w="1388648" h="556821">
                  <a:moveTo>
                    <a:pt x="51622" y="0"/>
                  </a:moveTo>
                  <a:lnTo>
                    <a:pt x="1337026" y="0"/>
                  </a:lnTo>
                  <a:cubicBezTo>
                    <a:pt x="1365536" y="0"/>
                    <a:pt x="1388648" y="23112"/>
                    <a:pt x="1388648" y="51622"/>
                  </a:cubicBezTo>
                  <a:lnTo>
                    <a:pt x="1388648" y="505199"/>
                  </a:lnTo>
                  <a:cubicBezTo>
                    <a:pt x="1388648" y="533709"/>
                    <a:pt x="1365536" y="556821"/>
                    <a:pt x="1337026" y="556821"/>
                  </a:cubicBezTo>
                  <a:lnTo>
                    <a:pt x="51622" y="556821"/>
                  </a:lnTo>
                  <a:cubicBezTo>
                    <a:pt x="23112" y="556821"/>
                    <a:pt x="0" y="533709"/>
                    <a:pt x="0" y="505199"/>
                  </a:cubicBezTo>
                  <a:lnTo>
                    <a:pt x="0" y="51622"/>
                  </a:lnTo>
                  <a:cubicBezTo>
                    <a:pt x="0" y="23112"/>
                    <a:pt x="23112" y="0"/>
                    <a:pt x="51622" y="0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62" name="TextBox 26">
              <a:extLst>
                <a:ext uri="{FF2B5EF4-FFF2-40B4-BE49-F238E27FC236}">
                  <a16:creationId xmlns:a16="http://schemas.microsoft.com/office/drawing/2014/main" id="{769B73A5-D9B6-2C13-05D7-B5C76AC4837D}"/>
                </a:ext>
              </a:extLst>
            </p:cNvPr>
            <p:cNvSpPr txBox="1"/>
            <p:nvPr/>
          </p:nvSpPr>
          <p:spPr>
            <a:xfrm>
              <a:off x="0" y="-57150"/>
              <a:ext cx="1388648" cy="6139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3" name="TextBox 27">
            <a:extLst>
              <a:ext uri="{FF2B5EF4-FFF2-40B4-BE49-F238E27FC236}">
                <a16:creationId xmlns:a16="http://schemas.microsoft.com/office/drawing/2014/main" id="{6D89F2D3-5B2A-95DF-AADC-6C09384B9C06}"/>
              </a:ext>
            </a:extLst>
          </p:cNvPr>
          <p:cNvSpPr txBox="1"/>
          <p:nvPr/>
        </p:nvSpPr>
        <p:spPr>
          <a:xfrm>
            <a:off x="5762335" y="5432937"/>
            <a:ext cx="2034841" cy="340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Bucket Sort</a:t>
            </a:r>
          </a:p>
        </p:txBody>
      </p:sp>
      <p:grpSp>
        <p:nvGrpSpPr>
          <p:cNvPr id="64" name="Group 28">
            <a:extLst>
              <a:ext uri="{FF2B5EF4-FFF2-40B4-BE49-F238E27FC236}">
                <a16:creationId xmlns:a16="http://schemas.microsoft.com/office/drawing/2014/main" id="{34A18150-8BE5-1815-DE56-FE2D01FF0000}"/>
              </a:ext>
            </a:extLst>
          </p:cNvPr>
          <p:cNvGrpSpPr/>
          <p:nvPr/>
        </p:nvGrpSpPr>
        <p:grpSpPr>
          <a:xfrm rot="5400000">
            <a:off x="4778462" y="5197680"/>
            <a:ext cx="1255767" cy="859066"/>
            <a:chOff x="0" y="0"/>
            <a:chExt cx="403005" cy="275694"/>
          </a:xfrm>
        </p:grpSpPr>
        <p:sp>
          <p:nvSpPr>
            <p:cNvPr id="65" name="Freeform 29">
              <a:extLst>
                <a:ext uri="{FF2B5EF4-FFF2-40B4-BE49-F238E27FC236}">
                  <a16:creationId xmlns:a16="http://schemas.microsoft.com/office/drawing/2014/main" id="{E9B9AEB3-02A1-8C7C-A6ED-9005FEF0B1DA}"/>
                </a:ext>
              </a:extLst>
            </p:cNvPr>
            <p:cNvSpPr/>
            <p:nvPr/>
          </p:nvSpPr>
          <p:spPr>
            <a:xfrm>
              <a:off x="71009" y="78256"/>
              <a:ext cx="260986" cy="197438"/>
            </a:xfrm>
            <a:custGeom>
              <a:avLst/>
              <a:gdLst/>
              <a:ahLst/>
              <a:cxnLst/>
              <a:rect l="l" t="t" r="r" b="b"/>
              <a:pathLst>
                <a:path w="260986" h="197438">
                  <a:moveTo>
                    <a:pt x="221441" y="46178"/>
                  </a:moveTo>
                  <a:lnTo>
                    <a:pt x="241048" y="73004"/>
                  </a:lnTo>
                  <a:cubicBezTo>
                    <a:pt x="258436" y="96795"/>
                    <a:pt x="260986" y="128336"/>
                    <a:pt x="247646" y="154611"/>
                  </a:cubicBezTo>
                  <a:cubicBezTo>
                    <a:pt x="234305" y="180885"/>
                    <a:pt x="207336" y="197438"/>
                    <a:pt x="177868" y="197438"/>
                  </a:cubicBezTo>
                  <a:lnTo>
                    <a:pt x="83118" y="197438"/>
                  </a:lnTo>
                  <a:cubicBezTo>
                    <a:pt x="53651" y="197438"/>
                    <a:pt x="26682" y="180885"/>
                    <a:pt x="13341" y="154611"/>
                  </a:cubicBezTo>
                  <a:cubicBezTo>
                    <a:pt x="0" y="128336"/>
                    <a:pt x="2550" y="96795"/>
                    <a:pt x="19939" y="73004"/>
                  </a:cubicBezTo>
                  <a:lnTo>
                    <a:pt x="39546" y="46178"/>
                  </a:lnTo>
                  <a:cubicBezTo>
                    <a:pt x="60758" y="17156"/>
                    <a:pt x="94546" y="0"/>
                    <a:pt x="130493" y="0"/>
                  </a:cubicBezTo>
                  <a:cubicBezTo>
                    <a:pt x="166441" y="0"/>
                    <a:pt x="200229" y="17156"/>
                    <a:pt x="221441" y="46178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66" name="TextBox 30">
              <a:extLst>
                <a:ext uri="{FF2B5EF4-FFF2-40B4-BE49-F238E27FC236}">
                  <a16:creationId xmlns:a16="http://schemas.microsoft.com/office/drawing/2014/main" id="{294BE622-6559-F8DC-5B74-56BB3B3B1733}"/>
                </a:ext>
              </a:extLst>
            </p:cNvPr>
            <p:cNvSpPr txBox="1"/>
            <p:nvPr/>
          </p:nvSpPr>
          <p:spPr>
            <a:xfrm>
              <a:off x="62969" y="70851"/>
              <a:ext cx="277066" cy="1851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9801DE-4494-84C6-DF7E-B031215A2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0B01ACB-5B46-E153-325D-D985C95390D2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 Bucket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CD21A15C-0BF7-E7EC-AD77-975F1E9A3D85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82AE091D-A868-EB07-BE03-C4E6C4743A54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91AB4258-747B-8EE1-7471-D34B6783417E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5A67A1E2-FFDD-10F7-B2DA-836339B79E2C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1A7899EB-DCC8-858C-9E7B-E8FBEC61A498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CCC9286D-071F-8458-28D7-9F3462DD0CC9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FAE6F61E-2CCC-0EDB-66EC-FF71B3FEC086}"/>
              </a:ext>
            </a:extLst>
          </p:cNvPr>
          <p:cNvSpPr txBox="1"/>
          <p:nvPr/>
        </p:nvSpPr>
        <p:spPr>
          <a:xfrm>
            <a:off x="262596" y="1219200"/>
            <a:ext cx="9228408" cy="51090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ไฟล์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8_bucket_sort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ให้นักเรียนทดลองใช้โปรแกรม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bucket sort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และตรวจสอบ</a:t>
            </a:r>
          </a:p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           ผลลัพธ์ที่ได้</a:t>
            </a:r>
            <a:endParaRPr lang="en-US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endParaRPr lang="th-TH" sz="24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 </a:t>
            </a:r>
            <a:r>
              <a:rPr lang="en-US" sz="2800" b="1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FB616D-8BFD-2490-4133-059B84333845}"/>
              </a:ext>
            </a:extLst>
          </p:cNvPr>
          <p:cNvSpPr/>
          <p:nvPr/>
        </p:nvSpPr>
        <p:spPr>
          <a:xfrm>
            <a:off x="2286000" y="2627726"/>
            <a:ext cx="5334000" cy="316347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7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13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49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27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94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21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68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52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99</a:t>
            </a:r>
          </a:p>
        </p:txBody>
      </p:sp>
    </p:spTree>
    <p:extLst>
      <p:ext uri="{BB962C8B-B14F-4D97-AF65-F5344CB8AC3E}">
        <p14:creationId xmlns:p14="http://schemas.microsoft.com/office/powerpoint/2010/main" val="19400196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4">
            <a:extLst>
              <a:ext uri="{FF2B5EF4-FFF2-40B4-BE49-F238E27FC236}">
                <a16:creationId xmlns:a16="http://schemas.microsoft.com/office/drawing/2014/main" id="{1388206E-7CAF-537D-A197-DD0111215D28}"/>
              </a:ext>
            </a:extLst>
          </p:cNvPr>
          <p:cNvGrpSpPr/>
          <p:nvPr/>
        </p:nvGrpSpPr>
        <p:grpSpPr>
          <a:xfrm rot="-2700000">
            <a:off x="-473032" y="146493"/>
            <a:ext cx="1159938" cy="1159938"/>
            <a:chOff x="0" y="0"/>
            <a:chExt cx="812800" cy="812800"/>
          </a:xfrm>
        </p:grpSpPr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C8C6EA12-17F8-3E24-93F1-599AC790CDD0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40163" y="0"/>
                  </a:moveTo>
                  <a:lnTo>
                    <a:pt x="672637" y="0"/>
                  </a:lnTo>
                  <a:cubicBezTo>
                    <a:pt x="709811" y="0"/>
                    <a:pt x="745462" y="14767"/>
                    <a:pt x="771747" y="41053"/>
                  </a:cubicBezTo>
                  <a:cubicBezTo>
                    <a:pt x="798033" y="67338"/>
                    <a:pt x="812800" y="102989"/>
                    <a:pt x="812800" y="140163"/>
                  </a:cubicBezTo>
                  <a:lnTo>
                    <a:pt x="812800" y="672637"/>
                  </a:lnTo>
                  <a:cubicBezTo>
                    <a:pt x="812800" y="709811"/>
                    <a:pt x="798033" y="745462"/>
                    <a:pt x="771747" y="771747"/>
                  </a:cubicBezTo>
                  <a:cubicBezTo>
                    <a:pt x="745462" y="798033"/>
                    <a:pt x="709811" y="812800"/>
                    <a:pt x="672637" y="812800"/>
                  </a:cubicBezTo>
                  <a:lnTo>
                    <a:pt x="140163" y="812800"/>
                  </a:lnTo>
                  <a:cubicBezTo>
                    <a:pt x="102989" y="812800"/>
                    <a:pt x="67338" y="798033"/>
                    <a:pt x="41053" y="771747"/>
                  </a:cubicBezTo>
                  <a:cubicBezTo>
                    <a:pt x="14767" y="745462"/>
                    <a:pt x="0" y="709811"/>
                    <a:pt x="0" y="672637"/>
                  </a:cubicBezTo>
                  <a:lnTo>
                    <a:pt x="0" y="140163"/>
                  </a:lnTo>
                  <a:cubicBezTo>
                    <a:pt x="0" y="102989"/>
                    <a:pt x="14767" y="67338"/>
                    <a:pt x="41053" y="41053"/>
                  </a:cubicBezTo>
                  <a:cubicBezTo>
                    <a:pt x="67338" y="14767"/>
                    <a:pt x="102989" y="0"/>
                    <a:pt x="140163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FC85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path path="circle">
                <a:fillToRect l="50000" t="50000" r="50000" b="50000"/>
              </a:path>
            </a:gradFill>
            <a:ln cap="rnd">
              <a:noFill/>
              <a:prstDash val="solid"/>
              <a:round/>
            </a:ln>
          </p:spPr>
        </p:sp>
        <p:sp>
          <p:nvSpPr>
            <p:cNvPr id="24" name="TextBox 6">
              <a:extLst>
                <a:ext uri="{FF2B5EF4-FFF2-40B4-BE49-F238E27FC236}">
                  <a16:creationId xmlns:a16="http://schemas.microsoft.com/office/drawing/2014/main" id="{BCBFEAC8-A05D-8E0C-AC65-953881693349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93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731520" y="6870546"/>
            <a:ext cx="8290560" cy="1556821"/>
            <a:chOff x="0" y="0"/>
            <a:chExt cx="4605043" cy="86474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605043" cy="864746"/>
            </a:xfrm>
            <a:custGeom>
              <a:avLst/>
              <a:gdLst/>
              <a:ahLst/>
              <a:cxnLst/>
              <a:rect l="l" t="t" r="r" b="b"/>
              <a:pathLst>
                <a:path w="4605043" h="864746">
                  <a:moveTo>
                    <a:pt x="26147" y="0"/>
                  </a:moveTo>
                  <a:lnTo>
                    <a:pt x="4578896" y="0"/>
                  </a:lnTo>
                  <a:cubicBezTo>
                    <a:pt x="4593337" y="0"/>
                    <a:pt x="4605043" y="11706"/>
                    <a:pt x="4605043" y="26147"/>
                  </a:cubicBezTo>
                  <a:lnTo>
                    <a:pt x="4605043" y="838599"/>
                  </a:lnTo>
                  <a:cubicBezTo>
                    <a:pt x="4605043" y="845533"/>
                    <a:pt x="4602288" y="852184"/>
                    <a:pt x="4597384" y="857088"/>
                  </a:cubicBezTo>
                  <a:cubicBezTo>
                    <a:pt x="4592481" y="861991"/>
                    <a:pt x="4585831" y="864746"/>
                    <a:pt x="4578896" y="864746"/>
                  </a:cubicBezTo>
                  <a:lnTo>
                    <a:pt x="26147" y="864746"/>
                  </a:lnTo>
                  <a:cubicBezTo>
                    <a:pt x="11706" y="864746"/>
                    <a:pt x="0" y="853039"/>
                    <a:pt x="0" y="838599"/>
                  </a:cubicBezTo>
                  <a:lnTo>
                    <a:pt x="0" y="26147"/>
                  </a:lnTo>
                  <a:cubicBezTo>
                    <a:pt x="0" y="11706"/>
                    <a:pt x="11706" y="0"/>
                    <a:pt x="26147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19050"/>
              <a:ext cx="4605043" cy="883796"/>
            </a:xfrm>
            <a:prstGeom prst="rect">
              <a:avLst/>
            </a:prstGeom>
          </p:spPr>
          <p:txBody>
            <a:bodyPr lIns="24087" tIns="24087" rIns="24087" bIns="24087" rtlCol="0" anchor="ctr"/>
            <a:lstStyle/>
            <a:p>
              <a:pPr algn="ctr">
                <a:lnSpc>
                  <a:spcPts val="1920"/>
                </a:lnSpc>
              </a:pPr>
              <a:endParaRPr/>
            </a:p>
          </p:txBody>
        </p:sp>
      </p:grpSp>
      <p:grpSp>
        <p:nvGrpSpPr>
          <p:cNvPr id="2" name="Group 2"/>
          <p:cNvGrpSpPr/>
          <p:nvPr/>
        </p:nvGrpSpPr>
        <p:grpSpPr>
          <a:xfrm rot="-5400000">
            <a:off x="7872974" y="6425173"/>
            <a:ext cx="2399639" cy="1361614"/>
            <a:chOff x="0" y="0"/>
            <a:chExt cx="812800" cy="461203"/>
          </a:xfrm>
        </p:grpSpPr>
        <p:sp>
          <p:nvSpPr>
            <p:cNvPr id="3" name="Freeform 3"/>
            <p:cNvSpPr/>
            <p:nvPr/>
          </p:nvSpPr>
          <p:spPr>
            <a:xfrm>
              <a:off x="41563" y="36430"/>
              <a:ext cx="729674" cy="424772"/>
            </a:xfrm>
            <a:custGeom>
              <a:avLst/>
              <a:gdLst/>
              <a:ahLst/>
              <a:cxnLst/>
              <a:rect l="l" t="t" r="r" b="b"/>
              <a:pathLst>
                <a:path w="729674" h="424772">
                  <a:moveTo>
                    <a:pt x="418161" y="24085"/>
                  </a:moveTo>
                  <a:lnTo>
                    <a:pt x="717913" y="364258"/>
                  </a:lnTo>
                  <a:cubicBezTo>
                    <a:pt x="727378" y="375000"/>
                    <a:pt x="729674" y="390290"/>
                    <a:pt x="723781" y="403338"/>
                  </a:cubicBezTo>
                  <a:cubicBezTo>
                    <a:pt x="717887" y="416386"/>
                    <a:pt x="704897" y="424773"/>
                    <a:pt x="690580" y="424773"/>
                  </a:cubicBezTo>
                  <a:lnTo>
                    <a:pt x="39094" y="424773"/>
                  </a:lnTo>
                  <a:cubicBezTo>
                    <a:pt x="24777" y="424773"/>
                    <a:pt x="11787" y="416386"/>
                    <a:pt x="5893" y="403338"/>
                  </a:cubicBezTo>
                  <a:cubicBezTo>
                    <a:pt x="0" y="390290"/>
                    <a:pt x="2296" y="375000"/>
                    <a:pt x="11761" y="364258"/>
                  </a:cubicBezTo>
                  <a:lnTo>
                    <a:pt x="311513" y="24085"/>
                  </a:lnTo>
                  <a:cubicBezTo>
                    <a:pt x="325005" y="8773"/>
                    <a:pt x="344429" y="0"/>
                    <a:pt x="364837" y="0"/>
                  </a:cubicBezTo>
                  <a:cubicBezTo>
                    <a:pt x="385245" y="0"/>
                    <a:pt x="404669" y="8773"/>
                    <a:pt x="418161" y="24085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27000" y="156980"/>
              <a:ext cx="558800" cy="271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5400000">
            <a:off x="-519012" y="6501373"/>
            <a:ext cx="2399639" cy="1361614"/>
            <a:chOff x="0" y="0"/>
            <a:chExt cx="812800" cy="461203"/>
          </a:xfrm>
        </p:grpSpPr>
        <p:sp>
          <p:nvSpPr>
            <p:cNvPr id="6" name="Freeform 6"/>
            <p:cNvSpPr/>
            <p:nvPr/>
          </p:nvSpPr>
          <p:spPr>
            <a:xfrm>
              <a:off x="41563" y="36430"/>
              <a:ext cx="729674" cy="424772"/>
            </a:xfrm>
            <a:custGeom>
              <a:avLst/>
              <a:gdLst/>
              <a:ahLst/>
              <a:cxnLst/>
              <a:rect l="l" t="t" r="r" b="b"/>
              <a:pathLst>
                <a:path w="729674" h="424772">
                  <a:moveTo>
                    <a:pt x="418161" y="24085"/>
                  </a:moveTo>
                  <a:lnTo>
                    <a:pt x="717913" y="364258"/>
                  </a:lnTo>
                  <a:cubicBezTo>
                    <a:pt x="727378" y="375000"/>
                    <a:pt x="729674" y="390290"/>
                    <a:pt x="723781" y="403338"/>
                  </a:cubicBezTo>
                  <a:cubicBezTo>
                    <a:pt x="717887" y="416386"/>
                    <a:pt x="704897" y="424773"/>
                    <a:pt x="690580" y="424773"/>
                  </a:cubicBezTo>
                  <a:lnTo>
                    <a:pt x="39094" y="424773"/>
                  </a:lnTo>
                  <a:cubicBezTo>
                    <a:pt x="24777" y="424773"/>
                    <a:pt x="11787" y="416386"/>
                    <a:pt x="5893" y="403338"/>
                  </a:cubicBezTo>
                  <a:cubicBezTo>
                    <a:pt x="0" y="390290"/>
                    <a:pt x="2296" y="375000"/>
                    <a:pt x="11761" y="364258"/>
                  </a:cubicBezTo>
                  <a:lnTo>
                    <a:pt x="311513" y="24085"/>
                  </a:lnTo>
                  <a:cubicBezTo>
                    <a:pt x="325005" y="8773"/>
                    <a:pt x="344429" y="0"/>
                    <a:pt x="364837" y="0"/>
                  </a:cubicBezTo>
                  <a:cubicBezTo>
                    <a:pt x="385245" y="0"/>
                    <a:pt x="404669" y="8773"/>
                    <a:pt x="418161" y="24085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127000" y="156980"/>
              <a:ext cx="558800" cy="271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228600" y="1419953"/>
            <a:ext cx="4648200" cy="42188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Bubble Sort: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ความเร็ว: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O(n^2)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การใช้พื้นที่ในหน่วยความจำ: ใช้พื้นที่คงที่</a:t>
            </a:r>
          </a:p>
          <a:p>
            <a:pPr>
              <a:lnSpc>
                <a:spcPts val="2240"/>
              </a:lnSpc>
            </a:pPr>
            <a:r>
              <a:rPr lang="en-US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Selection Sort: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ความเร็ว: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O(n^2)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การใช้พื้นที่ในหน่วยความจำ: ใช้พื้นที่คงที่</a:t>
            </a:r>
          </a:p>
          <a:p>
            <a:pPr>
              <a:lnSpc>
                <a:spcPts val="2240"/>
              </a:lnSpc>
            </a:pPr>
            <a:r>
              <a:rPr lang="en-US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Insertion Sort: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ความเร็ว: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O(n^2) 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การใช้พื้นที่ในหน่วยความจำ: ใช้พื้นที่คงที่</a:t>
            </a:r>
          </a:p>
          <a:p>
            <a:pPr>
              <a:lnSpc>
                <a:spcPts val="2240"/>
              </a:lnSpc>
            </a:pPr>
            <a:r>
              <a:rPr lang="en-US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Merge Sort: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ความเร็ว: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O(n log n)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การใช้พื้นที่ในหน่วยความจำ: ต้องใช้พื้นที่เพิ่มเติม</a:t>
            </a:r>
          </a:p>
          <a:p>
            <a:pPr>
              <a:lnSpc>
                <a:spcPts val="2240"/>
              </a:lnSpc>
            </a:pPr>
            <a:r>
              <a:rPr lang="en-US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Heap Sort: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ความเร็ว: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O(n log n) 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การใช้พื้นที่ในหน่วยความจำ: ใช้พื้นที่คงที่</a:t>
            </a:r>
          </a:p>
        </p:txBody>
      </p:sp>
      <p:sp>
        <p:nvSpPr>
          <p:cNvPr id="21" name="TextBox 2">
            <a:extLst>
              <a:ext uri="{FF2B5EF4-FFF2-40B4-BE49-F238E27FC236}">
                <a16:creationId xmlns:a16="http://schemas.microsoft.com/office/drawing/2014/main" id="{DC1590C6-D754-1912-EFA6-BC82CBBD0CF2}"/>
              </a:ext>
            </a:extLst>
          </p:cNvPr>
          <p:cNvSpPr txBox="1"/>
          <p:nvPr/>
        </p:nvSpPr>
        <p:spPr>
          <a:xfrm>
            <a:off x="931444" y="555967"/>
            <a:ext cx="8762999" cy="340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th-TH" sz="2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การเปรียบเทียบประสิทธิภาพของอัลกอริทึมการเรียงลำดับ</a:t>
            </a:r>
          </a:p>
        </p:txBody>
      </p:sp>
      <p:sp>
        <p:nvSpPr>
          <p:cNvPr id="26" name="TextBox 15">
            <a:extLst>
              <a:ext uri="{FF2B5EF4-FFF2-40B4-BE49-F238E27FC236}">
                <a16:creationId xmlns:a16="http://schemas.microsoft.com/office/drawing/2014/main" id="{32F30E7B-A82C-AC21-9ABA-4DF118D2FB6B}"/>
              </a:ext>
            </a:extLst>
          </p:cNvPr>
          <p:cNvSpPr txBox="1"/>
          <p:nvPr/>
        </p:nvSpPr>
        <p:spPr>
          <a:xfrm>
            <a:off x="4953000" y="1427099"/>
            <a:ext cx="4627143" cy="39367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40"/>
              </a:lnSpc>
            </a:pPr>
            <a:r>
              <a:rPr lang="en-US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Radix Sort: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ความเร็ว: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</a:t>
            </a:r>
            <a:r>
              <a:rPr lang="en-US" sz="1600" dirty="0" err="1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nk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) </a:t>
            </a: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โดย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k </a:t>
            </a: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คือ จำนวน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digits </a:t>
            </a: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ในค่าที่มากที่สุด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การใช้พื้นที่ในหน่วยความจำ: ใช้พื้นที่เพิ่มเติม</a:t>
            </a:r>
          </a:p>
          <a:p>
            <a:pPr>
              <a:lnSpc>
                <a:spcPts val="2240"/>
              </a:lnSpc>
            </a:pPr>
            <a:r>
              <a:rPr lang="en-US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Quick Sort: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ความเร็ว: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O(n^2) </a:t>
            </a: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ในกรณีสุดแย่ (ถ้าใช้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Pivot </a:t>
            </a: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ที่ไม่ดี), แต่มีโอกาส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O(n log n) </a:t>
            </a: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ในกรณีโดยเฉลี่ย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การใช้พื้นที่ในหน่วยความจำ: ใช้พื้นที่คงที่, แต่อาจใช้พื้นที่</a:t>
            </a:r>
            <a:r>
              <a:rPr lang="th-TH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เพิ่มเติมในกรณีแบบ </a:t>
            </a:r>
            <a:r>
              <a:rPr lang="en-US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recursive</a:t>
            </a:r>
          </a:p>
          <a:p>
            <a:pPr>
              <a:lnSpc>
                <a:spcPts val="2240"/>
              </a:lnSpc>
            </a:pPr>
            <a:r>
              <a:rPr lang="en-US" sz="16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Bucket Sort: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ความเร็ว: ขึ้นอยู่กับวิธีการเรียงลำดับที่ใช้ในแต่ละ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bucket (</a:t>
            </a: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โดยทั่วไปจะใช้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O(n^2) </a:t>
            </a: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หรือ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O(n log n) </a:t>
            </a: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กับขนาดของ </a:t>
            </a:r>
            <a:r>
              <a:rPr lang="en-US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bucket)</a:t>
            </a:r>
          </a:p>
          <a:p>
            <a:pPr marL="742950" lvl="1" indent="-285750">
              <a:lnSpc>
                <a:spcPts val="2240"/>
              </a:lnSpc>
              <a:buFont typeface="Wingdings" panose="05000000000000000000" pitchFamily="2" charset="2"/>
              <a:buChar char="q"/>
            </a:pPr>
            <a:r>
              <a:rPr lang="th-TH" sz="16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การใช้พื้นที่ในหน่วยความจำ: ใช้พื้นที่เพิ่มเติม</a:t>
            </a:r>
          </a:p>
        </p:txBody>
      </p:sp>
      <p:sp>
        <p:nvSpPr>
          <p:cNvPr id="27" name="TextBox 2">
            <a:extLst>
              <a:ext uri="{FF2B5EF4-FFF2-40B4-BE49-F238E27FC236}">
                <a16:creationId xmlns:a16="http://schemas.microsoft.com/office/drawing/2014/main" id="{FC60BABB-F9EA-1BD8-8E57-D2B9EE868387}"/>
              </a:ext>
            </a:extLst>
          </p:cNvPr>
          <p:cNvSpPr txBox="1"/>
          <p:nvPr/>
        </p:nvSpPr>
        <p:spPr>
          <a:xfrm>
            <a:off x="118315" y="5817513"/>
            <a:ext cx="9482885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Merge Sort = Heap Sort &lt; Quick Sort = Bucket Sort </a:t>
            </a:r>
            <a:r>
              <a:rPr lang="en-US" sz="1400" dirty="0">
                <a:latin typeface="Poppins" panose="00000500000000000000" pitchFamily="2" charset="0"/>
                <a:cs typeface="Poppins" panose="00000500000000000000" pitchFamily="2" charset="0"/>
              </a:rPr>
              <a:t>&lt; Radix Sort &lt; </a:t>
            </a:r>
            <a:r>
              <a:rPr lang="en-US" sz="1400" dirty="0">
                <a:solidFill>
                  <a:srgbClr val="0070C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Insertion Sort = Selection Sort = Bubble Sort</a:t>
            </a:r>
          </a:p>
          <a:p>
            <a:endParaRPr lang="th-TH" sz="1400" dirty="0">
              <a:latin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7F8C9-AA77-5CBF-E516-D2612E68E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B4950B4-6CEE-9349-8B14-F7A0E066CC85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 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5D0C5892-DF54-6292-686E-F716C04FD4B6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4D4B3F4-E91C-DB00-9270-92BA15B7B36F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A5341B8D-A58D-D312-6311-1CE2770E8395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5CAA65C2-865E-2902-160F-95A53E8FE5E2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F6A5B871-6F03-3DF6-EDA0-1C87AB2A6C4B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D1B703FB-F62F-72F2-6C4C-44DF0767685D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83765EC7-ED1C-0037-7B51-B3A922EC4B2F}"/>
              </a:ext>
            </a:extLst>
          </p:cNvPr>
          <p:cNvSpPr txBox="1"/>
          <p:nvPr/>
        </p:nvSpPr>
        <p:spPr>
          <a:xfrm>
            <a:off x="304800" y="1219200"/>
            <a:ext cx="9144000" cy="47859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7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Sorting 0-9 and A-Z </a:t>
            </a:r>
          </a:p>
          <a:p>
            <a:pPr algn="l"/>
            <a:endParaRPr lang="th-TH" sz="27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7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บรรทัดแรก คือ จำนวนตัวอักษรที่จะจัดเรียง 2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&lt;n&lt;99</a:t>
            </a:r>
            <a:endParaRPr lang="th-TH" sz="27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บรรทัดสอง คือ ตัวอักษร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0-9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และ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A-Z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มีจำนวนอักขระ</a:t>
            </a:r>
          </a:p>
          <a:p>
            <a:pPr algn="l"/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เท่ากับ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n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จำนวน โดยสามารถป้อนตัวอักษรซ้ำกันได้</a:t>
            </a:r>
          </a:p>
          <a:p>
            <a:pPr algn="l"/>
            <a:endParaRPr lang="th-TH" sz="27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7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มี 2 บรรทัด </a:t>
            </a:r>
          </a:p>
          <a:p>
            <a:pPr algn="l"/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บรรทัดแรก เรียงตัวอักษรจาก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0-9 </a:t>
            </a:r>
            <a:endParaRPr lang="th-TH" sz="27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บรรทัดสอง เรียงตัวอักษรจาก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A-Z </a:t>
            </a:r>
          </a:p>
          <a:p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*** โดยแต่ละตัวจะเว้น 1 ช่องว่าง ***</a:t>
            </a:r>
          </a:p>
          <a:p>
            <a:pPr algn="l"/>
            <a:endParaRPr lang="th-TH" sz="12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/>
            <a:r>
              <a:rPr lang="th-TH" sz="27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ตัวอย่าง</a:t>
            </a:r>
            <a:r>
              <a:rPr lang="th-TH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sz="27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323BA26-7CFA-FD11-7D8F-1D822CFC4A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1303646"/>
              </p:ext>
            </p:extLst>
          </p:nvPr>
        </p:nvGraphicFramePr>
        <p:xfrm>
          <a:off x="2238253" y="5638800"/>
          <a:ext cx="6251278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48147">
                  <a:extLst>
                    <a:ext uri="{9D8B030D-6E8A-4147-A177-3AD203B41FA5}">
                      <a16:colId xmlns:a16="http://schemas.microsoft.com/office/drawing/2014/main" val="1097876067"/>
                    </a:ext>
                  </a:extLst>
                </a:gridCol>
                <a:gridCol w="3003131">
                  <a:extLst>
                    <a:ext uri="{9D8B030D-6E8A-4147-A177-3AD203B41FA5}">
                      <a16:colId xmlns:a16="http://schemas.microsoft.com/office/drawing/2014/main" val="22989788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th-TH" sz="2800" b="1" kern="1200" dirty="0">
                          <a:solidFill>
                            <a:schemeClr val="tx1"/>
                          </a:solidFill>
                        </a:rPr>
                        <a:t>ข้อมูลเข้า</a:t>
                      </a:r>
                      <a:endParaRPr lang="th-TH" sz="2800" b="1" kern="1200" dirty="0">
                        <a:solidFill>
                          <a:schemeClr val="tx1"/>
                        </a:solidFill>
                        <a:latin typeface="Poppins" panose="00000500000000000000" pitchFamily="2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th-TH" sz="2800" b="1" kern="1200" dirty="0">
                          <a:solidFill>
                            <a:schemeClr val="tx1"/>
                          </a:solidFill>
                        </a:rPr>
                        <a:t>ผลลัพธ์</a:t>
                      </a:r>
                      <a:endParaRPr lang="th-TH" sz="2800" b="1" kern="1200" dirty="0">
                        <a:solidFill>
                          <a:schemeClr val="tx1"/>
                        </a:solidFill>
                        <a:latin typeface="Poppins" panose="00000500000000000000" pitchFamily="2" charset="0"/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165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070707"/>
                          </a:solidFill>
                          <a:sym typeface="Poppins"/>
                        </a:rPr>
                        <a:t>15</a:t>
                      </a:r>
                    </a:p>
                    <a:p>
                      <a:r>
                        <a:rPr lang="en-US" sz="2800" dirty="0"/>
                        <a:t>C4O58M6P97UT5ER</a:t>
                      </a:r>
                      <a:endParaRPr lang="th-TH" sz="2800" dirty="0">
                        <a:latin typeface="Poppins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4 5 5 6 7 8 9</a:t>
                      </a:r>
                    </a:p>
                    <a:p>
                      <a:r>
                        <a:rPr lang="en-US" sz="2800" dirty="0"/>
                        <a:t>C E M O P R T U</a:t>
                      </a:r>
                      <a:endParaRPr lang="th-TH" sz="2800" dirty="0">
                        <a:latin typeface="Poppins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6746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5454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C180B6-2860-5995-6AC3-766A16D69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856224A-4EA8-449E-3117-B08B5E0AC4D2}"/>
              </a:ext>
            </a:extLst>
          </p:cNvPr>
          <p:cNvGrpSpPr/>
          <p:nvPr/>
        </p:nvGrpSpPr>
        <p:grpSpPr>
          <a:xfrm>
            <a:off x="3307755" y="-184245"/>
            <a:ext cx="8928542" cy="4404552"/>
            <a:chOff x="0" y="0"/>
            <a:chExt cx="904928" cy="44641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B89D43A-BB81-DDE3-BDB3-4A2335595E1B}"/>
                </a:ext>
              </a:extLst>
            </p:cNvPr>
            <p:cNvSpPr/>
            <p:nvPr/>
          </p:nvSpPr>
          <p:spPr>
            <a:xfrm>
              <a:off x="25126" y="0"/>
              <a:ext cx="854676" cy="432302"/>
            </a:xfrm>
            <a:custGeom>
              <a:avLst/>
              <a:gdLst/>
              <a:ahLst/>
              <a:cxnLst/>
              <a:rect l="l" t="t" r="r" b="b"/>
              <a:pathLst>
                <a:path w="854676" h="432302">
                  <a:moveTo>
                    <a:pt x="459435" y="414744"/>
                  </a:moveTo>
                  <a:lnTo>
                    <a:pt x="847705" y="31667"/>
                  </a:lnTo>
                  <a:cubicBezTo>
                    <a:pt x="853048" y="26397"/>
                    <a:pt x="854676" y="18420"/>
                    <a:pt x="851828" y="11477"/>
                  </a:cubicBezTo>
                  <a:cubicBezTo>
                    <a:pt x="848979" y="4534"/>
                    <a:pt x="842218" y="0"/>
                    <a:pt x="834713" y="0"/>
                  </a:cubicBezTo>
                  <a:lnTo>
                    <a:pt x="19963" y="0"/>
                  </a:lnTo>
                  <a:cubicBezTo>
                    <a:pt x="12458" y="0"/>
                    <a:pt x="5697" y="4534"/>
                    <a:pt x="2849" y="11477"/>
                  </a:cubicBezTo>
                  <a:cubicBezTo>
                    <a:pt x="0" y="18420"/>
                    <a:pt x="1628" y="26397"/>
                    <a:pt x="6971" y="31667"/>
                  </a:cubicBezTo>
                  <a:lnTo>
                    <a:pt x="395241" y="414744"/>
                  </a:lnTo>
                  <a:cubicBezTo>
                    <a:pt x="413037" y="432302"/>
                    <a:pt x="441639" y="432302"/>
                    <a:pt x="459435" y="414744"/>
                  </a:cubicBezTo>
                  <a:close/>
                </a:path>
              </a:pathLst>
            </a:custGeom>
            <a:blipFill>
              <a:blip r:embed="rId2"/>
              <a:stretch>
                <a:fillRect l="353" t="-16083" r="353" b="-15593"/>
              </a:stretch>
            </a:blip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8A59F944-ADE4-70A6-E7F9-4F6329CF02C3}"/>
              </a:ext>
            </a:extLst>
          </p:cNvPr>
          <p:cNvGrpSpPr/>
          <p:nvPr/>
        </p:nvGrpSpPr>
        <p:grpSpPr>
          <a:xfrm>
            <a:off x="5325592" y="3293582"/>
            <a:ext cx="8856016" cy="4582005"/>
            <a:chOff x="0" y="0"/>
            <a:chExt cx="1336482" cy="691481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810463AA-EF12-1CC4-6FDD-671B875CF6F7}"/>
                </a:ext>
              </a:extLst>
            </p:cNvPr>
            <p:cNvSpPr/>
            <p:nvPr/>
          </p:nvSpPr>
          <p:spPr>
            <a:xfrm>
              <a:off x="11866" y="9272"/>
              <a:ext cx="1312750" cy="682209"/>
            </a:xfrm>
            <a:custGeom>
              <a:avLst/>
              <a:gdLst/>
              <a:ahLst/>
              <a:cxnLst/>
              <a:rect l="l" t="t" r="r" b="b"/>
              <a:pathLst>
                <a:path w="1312750" h="682209">
                  <a:moveTo>
                    <a:pt x="671562" y="6444"/>
                  </a:moveTo>
                  <a:lnTo>
                    <a:pt x="1309428" y="666493"/>
                  </a:lnTo>
                  <a:cubicBezTo>
                    <a:pt x="1312015" y="669169"/>
                    <a:pt x="1312750" y="673132"/>
                    <a:pt x="1311297" y="676558"/>
                  </a:cubicBezTo>
                  <a:cubicBezTo>
                    <a:pt x="1309843" y="679984"/>
                    <a:pt x="1306482" y="682209"/>
                    <a:pt x="1302761" y="682209"/>
                  </a:cubicBezTo>
                  <a:lnTo>
                    <a:pt x="9989" y="682209"/>
                  </a:lnTo>
                  <a:cubicBezTo>
                    <a:pt x="6268" y="682209"/>
                    <a:pt x="2907" y="679984"/>
                    <a:pt x="1453" y="676558"/>
                  </a:cubicBezTo>
                  <a:cubicBezTo>
                    <a:pt x="0" y="673132"/>
                    <a:pt x="735" y="669169"/>
                    <a:pt x="3321" y="666493"/>
                  </a:cubicBezTo>
                  <a:lnTo>
                    <a:pt x="641188" y="6444"/>
                  </a:lnTo>
                  <a:cubicBezTo>
                    <a:pt x="645167" y="2326"/>
                    <a:pt x="650648" y="0"/>
                    <a:pt x="656375" y="0"/>
                  </a:cubicBezTo>
                  <a:cubicBezTo>
                    <a:pt x="662102" y="0"/>
                    <a:pt x="667583" y="2326"/>
                    <a:pt x="671562" y="6444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79B6F005-EC89-47F5-48D5-B7DC9BDD6809}"/>
                </a:ext>
              </a:extLst>
            </p:cNvPr>
            <p:cNvSpPr txBox="1"/>
            <p:nvPr/>
          </p:nvSpPr>
          <p:spPr>
            <a:xfrm>
              <a:off x="208825" y="263895"/>
              <a:ext cx="918831" cy="3781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578FDA40-8814-6039-7E49-6ED184FAC077}"/>
              </a:ext>
            </a:extLst>
          </p:cNvPr>
          <p:cNvSpPr txBox="1"/>
          <p:nvPr/>
        </p:nvSpPr>
        <p:spPr>
          <a:xfrm>
            <a:off x="533400" y="3926540"/>
            <a:ext cx="6858000" cy="7546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7200" b="1" dirty="0">
                <a:solidFill>
                  <a:srgbClr val="070707"/>
                </a:solidFill>
                <a:latin typeface="Oswald Bold"/>
                <a:ea typeface="Oswald Bold"/>
                <a:cs typeface="Oswald Bold"/>
                <a:sym typeface="Oswald Bold"/>
              </a:rPr>
              <a:t>Question ?</a:t>
            </a:r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0EAAB132-715F-81FB-53D9-729C4134D748}"/>
              </a:ext>
            </a:extLst>
          </p:cNvPr>
          <p:cNvSpPr/>
          <p:nvPr/>
        </p:nvSpPr>
        <p:spPr>
          <a:xfrm rot="-5399999">
            <a:off x="1172802" y="1112657"/>
            <a:ext cx="628818" cy="732248"/>
          </a:xfrm>
          <a:custGeom>
            <a:avLst/>
            <a:gdLst/>
            <a:ahLst/>
            <a:cxnLst/>
            <a:rect l="l" t="t" r="r" b="b"/>
            <a:pathLst>
              <a:path w="628818" h="732248">
                <a:moveTo>
                  <a:pt x="0" y="0"/>
                </a:moveTo>
                <a:lnTo>
                  <a:pt x="628818" y="0"/>
                </a:lnTo>
                <a:lnTo>
                  <a:pt x="628818" y="732248"/>
                </a:lnTo>
                <a:lnTo>
                  <a:pt x="0" y="7322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D4A45CBA-C8E8-F135-AD0B-73917AECB383}"/>
              </a:ext>
            </a:extLst>
          </p:cNvPr>
          <p:cNvSpPr/>
          <p:nvPr/>
        </p:nvSpPr>
        <p:spPr>
          <a:xfrm rot="8002392">
            <a:off x="3764214" y="6711043"/>
            <a:ext cx="3901440" cy="170245"/>
          </a:xfrm>
          <a:custGeom>
            <a:avLst/>
            <a:gdLst/>
            <a:ahLst/>
            <a:cxnLst/>
            <a:rect l="l" t="t" r="r" b="b"/>
            <a:pathLst>
              <a:path w="3901440" h="170245">
                <a:moveTo>
                  <a:pt x="0" y="0"/>
                </a:moveTo>
                <a:lnTo>
                  <a:pt x="3901440" y="0"/>
                </a:lnTo>
                <a:lnTo>
                  <a:pt x="3901440" y="170245"/>
                </a:lnTo>
                <a:lnTo>
                  <a:pt x="0" y="1702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2E3448F8-CBBC-F525-2B7E-7D6103E5BAD2}"/>
              </a:ext>
            </a:extLst>
          </p:cNvPr>
          <p:cNvGrpSpPr/>
          <p:nvPr/>
        </p:nvGrpSpPr>
        <p:grpSpPr>
          <a:xfrm>
            <a:off x="8494000" y="6055600"/>
            <a:ext cx="528080" cy="528080"/>
            <a:chOff x="0" y="0"/>
            <a:chExt cx="195585" cy="195585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C825851E-6FAA-6E0E-2791-B17186EFC276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13" name="TextBox 13">
              <a:extLst>
                <a:ext uri="{FF2B5EF4-FFF2-40B4-BE49-F238E27FC236}">
                  <a16:creationId xmlns:a16="http://schemas.microsoft.com/office/drawing/2014/main" id="{6A11EA52-4259-0985-7F5E-039824CB8E60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177027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399999">
            <a:off x="7892231" y="5594143"/>
            <a:ext cx="628818" cy="732248"/>
          </a:xfrm>
          <a:custGeom>
            <a:avLst/>
            <a:gdLst/>
            <a:ahLst/>
            <a:cxnLst/>
            <a:rect l="l" t="t" r="r" b="b"/>
            <a:pathLst>
              <a:path w="628818" h="732248">
                <a:moveTo>
                  <a:pt x="0" y="0"/>
                </a:moveTo>
                <a:lnTo>
                  <a:pt x="628817" y="0"/>
                </a:lnTo>
                <a:lnTo>
                  <a:pt x="628817" y="732247"/>
                </a:lnTo>
                <a:lnTo>
                  <a:pt x="0" y="7322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-5400000">
            <a:off x="7540661" y="3416593"/>
            <a:ext cx="3847088" cy="2182932"/>
            <a:chOff x="0" y="0"/>
            <a:chExt cx="812800" cy="461203"/>
          </a:xfrm>
        </p:grpSpPr>
        <p:sp>
          <p:nvSpPr>
            <p:cNvPr id="4" name="Freeform 4"/>
            <p:cNvSpPr/>
            <p:nvPr/>
          </p:nvSpPr>
          <p:spPr>
            <a:xfrm>
              <a:off x="25925" y="22724"/>
              <a:ext cx="760950" cy="438479"/>
            </a:xfrm>
            <a:custGeom>
              <a:avLst/>
              <a:gdLst/>
              <a:ahLst/>
              <a:cxnLst/>
              <a:rect l="l" t="t" r="r" b="b"/>
              <a:pathLst>
                <a:path w="760950" h="438479">
                  <a:moveTo>
                    <a:pt x="413736" y="15023"/>
                  </a:moveTo>
                  <a:lnTo>
                    <a:pt x="753614" y="400732"/>
                  </a:lnTo>
                  <a:cubicBezTo>
                    <a:pt x="759518" y="407432"/>
                    <a:pt x="760950" y="416970"/>
                    <a:pt x="757274" y="425109"/>
                  </a:cubicBezTo>
                  <a:cubicBezTo>
                    <a:pt x="753598" y="433248"/>
                    <a:pt x="745495" y="438479"/>
                    <a:pt x="736565" y="438479"/>
                  </a:cubicBezTo>
                  <a:lnTo>
                    <a:pt x="24385" y="438479"/>
                  </a:lnTo>
                  <a:cubicBezTo>
                    <a:pt x="15455" y="438479"/>
                    <a:pt x="7352" y="433248"/>
                    <a:pt x="3676" y="425109"/>
                  </a:cubicBezTo>
                  <a:cubicBezTo>
                    <a:pt x="0" y="416970"/>
                    <a:pt x="1432" y="407432"/>
                    <a:pt x="7336" y="400732"/>
                  </a:cubicBezTo>
                  <a:lnTo>
                    <a:pt x="347214" y="15023"/>
                  </a:lnTo>
                  <a:cubicBezTo>
                    <a:pt x="355630" y="5472"/>
                    <a:pt x="367745" y="0"/>
                    <a:pt x="380475" y="0"/>
                  </a:cubicBezTo>
                  <a:cubicBezTo>
                    <a:pt x="393205" y="0"/>
                    <a:pt x="405320" y="5472"/>
                    <a:pt x="413736" y="15023"/>
                  </a:cubicBezTo>
                  <a:close/>
                </a:path>
              </a:pathLst>
            </a:custGeom>
            <a:solidFill>
              <a:srgbClr val="1A0C6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27000" y="156980"/>
              <a:ext cx="558800" cy="2712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02003" y="939832"/>
            <a:ext cx="771111" cy="796424"/>
            <a:chOff x="0" y="0"/>
            <a:chExt cx="285597" cy="29497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85597" cy="294972"/>
            </a:xfrm>
            <a:custGeom>
              <a:avLst/>
              <a:gdLst/>
              <a:ahLst/>
              <a:cxnLst/>
              <a:rect l="l" t="t" r="r" b="b"/>
              <a:pathLst>
                <a:path w="285597" h="294972">
                  <a:moveTo>
                    <a:pt x="100400" y="0"/>
                  </a:moveTo>
                  <a:lnTo>
                    <a:pt x="185197" y="0"/>
                  </a:lnTo>
                  <a:cubicBezTo>
                    <a:pt x="211825" y="0"/>
                    <a:pt x="237362" y="10578"/>
                    <a:pt x="256190" y="29406"/>
                  </a:cubicBezTo>
                  <a:cubicBezTo>
                    <a:pt x="275019" y="48235"/>
                    <a:pt x="285597" y="73772"/>
                    <a:pt x="285597" y="100400"/>
                  </a:cubicBezTo>
                  <a:lnTo>
                    <a:pt x="285597" y="194572"/>
                  </a:lnTo>
                  <a:cubicBezTo>
                    <a:pt x="285597" y="221200"/>
                    <a:pt x="275019" y="246737"/>
                    <a:pt x="256190" y="265565"/>
                  </a:cubicBezTo>
                  <a:cubicBezTo>
                    <a:pt x="237362" y="284394"/>
                    <a:pt x="211825" y="294972"/>
                    <a:pt x="185197" y="294972"/>
                  </a:cubicBezTo>
                  <a:lnTo>
                    <a:pt x="100400" y="294972"/>
                  </a:lnTo>
                  <a:cubicBezTo>
                    <a:pt x="73772" y="294972"/>
                    <a:pt x="48235" y="284394"/>
                    <a:pt x="29406" y="265565"/>
                  </a:cubicBezTo>
                  <a:cubicBezTo>
                    <a:pt x="10578" y="246737"/>
                    <a:pt x="0" y="221200"/>
                    <a:pt x="0" y="194572"/>
                  </a:cubicBezTo>
                  <a:lnTo>
                    <a:pt x="0" y="100400"/>
                  </a:lnTo>
                  <a:cubicBezTo>
                    <a:pt x="0" y="73772"/>
                    <a:pt x="10578" y="48235"/>
                    <a:pt x="29406" y="29406"/>
                  </a:cubicBezTo>
                  <a:cubicBezTo>
                    <a:pt x="48235" y="10578"/>
                    <a:pt x="73772" y="0"/>
                    <a:pt x="100400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85597" cy="3521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5400000">
            <a:off x="-4218239" y="4465615"/>
            <a:ext cx="8436479" cy="4236130"/>
            <a:chOff x="0" y="0"/>
            <a:chExt cx="812800" cy="408124"/>
          </a:xfrm>
        </p:grpSpPr>
        <p:sp>
          <p:nvSpPr>
            <p:cNvPr id="10" name="Freeform 10"/>
            <p:cNvSpPr/>
            <p:nvPr/>
          </p:nvSpPr>
          <p:spPr>
            <a:xfrm>
              <a:off x="12662" y="9531"/>
              <a:ext cx="787475" cy="398592"/>
            </a:xfrm>
            <a:custGeom>
              <a:avLst/>
              <a:gdLst/>
              <a:ahLst/>
              <a:cxnLst/>
              <a:rect l="l" t="t" r="r" b="b"/>
              <a:pathLst>
                <a:path w="787475" h="398592">
                  <a:moveTo>
                    <a:pt x="409926" y="6726"/>
                  </a:moveTo>
                  <a:lnTo>
                    <a:pt x="783950" y="382336"/>
                  </a:lnTo>
                  <a:cubicBezTo>
                    <a:pt x="786668" y="385065"/>
                    <a:pt x="787476" y="389162"/>
                    <a:pt x="785998" y="392718"/>
                  </a:cubicBezTo>
                  <a:cubicBezTo>
                    <a:pt x="784520" y="396275"/>
                    <a:pt x="781048" y="398593"/>
                    <a:pt x="777196" y="398593"/>
                  </a:cubicBezTo>
                  <a:lnTo>
                    <a:pt x="10280" y="398593"/>
                  </a:lnTo>
                  <a:cubicBezTo>
                    <a:pt x="6428" y="398593"/>
                    <a:pt x="2956" y="396275"/>
                    <a:pt x="1478" y="392718"/>
                  </a:cubicBezTo>
                  <a:cubicBezTo>
                    <a:pt x="0" y="389162"/>
                    <a:pt x="808" y="385065"/>
                    <a:pt x="3526" y="382336"/>
                  </a:cubicBezTo>
                  <a:lnTo>
                    <a:pt x="377550" y="6726"/>
                  </a:lnTo>
                  <a:cubicBezTo>
                    <a:pt x="381837" y="2420"/>
                    <a:pt x="387662" y="0"/>
                    <a:pt x="393738" y="0"/>
                  </a:cubicBezTo>
                  <a:cubicBezTo>
                    <a:pt x="399814" y="0"/>
                    <a:pt x="405639" y="2420"/>
                    <a:pt x="409926" y="6726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27000" y="132336"/>
              <a:ext cx="558800" cy="2466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926141" y="3062766"/>
            <a:ext cx="6007372" cy="12937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86"/>
              </a:lnSpc>
            </a:pPr>
            <a:r>
              <a:rPr lang="en-US" sz="9686" b="1" dirty="0">
                <a:solidFill>
                  <a:srgbClr val="070707"/>
                </a:solidFill>
                <a:latin typeface="Oswald Bold"/>
                <a:ea typeface="Oswald Bold"/>
                <a:cs typeface="Oswald Bold"/>
                <a:sym typeface="Oswald Bold"/>
              </a:rPr>
              <a:t>Thank You</a:t>
            </a:r>
          </a:p>
        </p:txBody>
      </p:sp>
      <p:sp>
        <p:nvSpPr>
          <p:cNvPr id="13" name="Freeform 13"/>
          <p:cNvSpPr/>
          <p:nvPr/>
        </p:nvSpPr>
        <p:spPr>
          <a:xfrm rot="-10800000">
            <a:off x="2926080" y="3624542"/>
            <a:ext cx="3901440" cy="170245"/>
          </a:xfrm>
          <a:custGeom>
            <a:avLst/>
            <a:gdLst/>
            <a:ahLst/>
            <a:cxnLst/>
            <a:rect l="l" t="t" r="r" b="b"/>
            <a:pathLst>
              <a:path w="3901440" h="170245">
                <a:moveTo>
                  <a:pt x="0" y="0"/>
                </a:moveTo>
                <a:lnTo>
                  <a:pt x="3901440" y="0"/>
                </a:lnTo>
                <a:lnTo>
                  <a:pt x="3901440" y="170244"/>
                </a:lnTo>
                <a:lnTo>
                  <a:pt x="0" y="1702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3124200" y="6787298"/>
            <a:ext cx="7126671" cy="645020"/>
          </a:xfrm>
          <a:custGeom>
            <a:avLst/>
            <a:gdLst/>
            <a:ahLst/>
            <a:cxnLst/>
            <a:rect l="l" t="t" r="r" b="b"/>
            <a:pathLst>
              <a:path w="2242540" h="358280">
                <a:moveTo>
                  <a:pt x="179140" y="0"/>
                </a:moveTo>
                <a:lnTo>
                  <a:pt x="2063400" y="0"/>
                </a:lnTo>
                <a:cubicBezTo>
                  <a:pt x="2162336" y="0"/>
                  <a:pt x="2242540" y="80204"/>
                  <a:pt x="2242540" y="179140"/>
                </a:cubicBezTo>
                <a:lnTo>
                  <a:pt x="2242540" y="179140"/>
                </a:lnTo>
                <a:cubicBezTo>
                  <a:pt x="2242540" y="278076"/>
                  <a:pt x="2162336" y="358280"/>
                  <a:pt x="2063400" y="358280"/>
                </a:cubicBezTo>
                <a:lnTo>
                  <a:pt x="179140" y="358280"/>
                </a:lnTo>
                <a:cubicBezTo>
                  <a:pt x="80204" y="358280"/>
                  <a:pt x="0" y="278076"/>
                  <a:pt x="0" y="179140"/>
                </a:cubicBezTo>
                <a:lnTo>
                  <a:pt x="0" y="179140"/>
                </a:lnTo>
                <a:cubicBezTo>
                  <a:pt x="0" y="80204"/>
                  <a:pt x="80204" y="0"/>
                  <a:pt x="179140" y="0"/>
                </a:cubicBezTo>
                <a:close/>
              </a:path>
            </a:pathLst>
          </a:custGeom>
          <a:solidFill>
            <a:srgbClr val="1A0C67"/>
          </a:solid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Bubble Sort</a:t>
            </a:r>
          </a:p>
        </p:txBody>
      </p:sp>
      <p:grpSp>
        <p:nvGrpSpPr>
          <p:cNvPr id="3" name="Group 3"/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/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8" name="TextBox 6">
            <a:extLst>
              <a:ext uri="{FF2B5EF4-FFF2-40B4-BE49-F238E27FC236}">
                <a16:creationId xmlns:a16="http://schemas.microsoft.com/office/drawing/2014/main" id="{0624FE51-E448-C69C-12BA-2C5962F47574}"/>
              </a:ext>
            </a:extLst>
          </p:cNvPr>
          <p:cNvSpPr txBox="1"/>
          <p:nvPr/>
        </p:nvSpPr>
        <p:spPr>
          <a:xfrm>
            <a:off x="900330" y="1646661"/>
            <a:ext cx="8167470" cy="38779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รูปแบบวิธีการเปรียบเทียบและสลับข้อมูลทีละคู่ โดยทำซ้ำกระบวนการนี้ไปเรื่อย ๆ จนกระทั่งข้อมูลทั้งหมดเรียงลำดับ</a:t>
            </a:r>
          </a:p>
          <a:p>
            <a:pPr algn="l"/>
            <a:endParaRPr lang="th-TH" sz="2800" dirty="0">
              <a:solidFill>
                <a:srgbClr val="0707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เริ่มต้นที่เปรียบเทียบค่าของ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element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index 0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กับ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element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index 1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ถ้า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element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ที่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index 0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มีค่ามากกว่า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index 1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ให้สลับค่า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element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ทั้งสอง </a:t>
            </a:r>
          </a:p>
          <a:p>
            <a:pPr marL="1371600" lvl="2" indent="-457200">
              <a:buFont typeface="Wingdings" panose="05000000000000000000" pitchFamily="2" charset="2"/>
              <a:buChar char="Ø"/>
            </a:pP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ทำกระบวนการเปรียบเทียบและสลับเรื่อย ๆ จนกระทั่งไปถึงตำแหน่งสุดท้ายของ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array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00B10-D9F6-555E-8CC8-A19E281A1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DF18D4A-A33D-881E-D170-47A87D41AE07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Bubble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87FA2321-9605-E09E-276D-8842CA043FCA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A98C6106-06F5-2636-6C49-FCF6F57513E9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9B383BF1-095D-BDF9-2382-06F7D514842D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F5EF0D81-4EDB-0788-64DF-B107F1EABDD5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B6078433-4714-5E77-E6EE-D1128E5E842E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B0AEAB95-2A45-4FB3-853C-67B827937F69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pic>
        <p:nvPicPr>
          <p:cNvPr id="6" name="Bubble Sort Algorithm ">
            <a:hlinkClick r:id="" action="ppaction://media"/>
            <a:extLst>
              <a:ext uri="{FF2B5EF4-FFF2-40B4-BE49-F238E27FC236}">
                <a16:creationId xmlns:a16="http://schemas.microsoft.com/office/drawing/2014/main" id="{88EC23E0-9CB8-F75A-4145-6182BF4FA6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66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401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8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781DE-F95D-E54F-1B58-D8B1124C3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C732EF1-9A3E-8649-D5C9-EF4227EF7272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 Bubble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0E230958-2008-B382-2117-94F484015E48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1AEA01B-B9A7-4DC9-ADBB-934F9BA9D90E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D7D845BF-8EE4-A65E-4D34-6554E387A4CC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23EBC0A1-E52F-5D76-8AD9-D12C0E99C200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54082396-C499-E0C7-1083-F801D5E567C9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063051E2-A531-41E9-3A4A-416FBDC0307F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E9E19E3F-7007-845D-9603-B309A541196D}"/>
              </a:ext>
            </a:extLst>
          </p:cNvPr>
          <p:cNvSpPr txBox="1"/>
          <p:nvPr/>
        </p:nvSpPr>
        <p:spPr>
          <a:xfrm>
            <a:off x="262596" y="1219200"/>
            <a:ext cx="9228408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ไฟล์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1_bubble_sort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ให้นักเรียนเขียนโปรแกรมจัดเรียงข้อมูล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bubble 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บรรทัดแรก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n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คือ จำนวนข้อมูลที่ต้องการรับ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 บรรทัดสองถึง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n+1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จำนวนเต็มที่ มีค่า 0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&lt;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ตัวเลข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&lt;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100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ตัวเลขที่เรียงจากน้อยไปหามาก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ตัวอย่าง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B75224-9B67-7335-74E9-363EB903FC70}"/>
              </a:ext>
            </a:extLst>
          </p:cNvPr>
          <p:cNvSpPr/>
          <p:nvPr/>
        </p:nvSpPr>
        <p:spPr>
          <a:xfrm>
            <a:off x="2209800" y="3505200"/>
            <a:ext cx="5334000" cy="33677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15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-7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62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Unsorted array: 15  9  -7  25  62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Sorted array: -7  9  15  25  62</a:t>
            </a:r>
            <a:endParaRPr lang="th-TH" sz="2000" dirty="0"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403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49295F-C88E-744C-4B44-24CEEC4EBC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DC6CE6D0-5D08-533F-129A-9AB4AA1747F2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Selection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F7C2E5A3-BE7B-F4A7-4ABA-CCDE8B39B5EE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82CB210-3603-EA7C-3A64-CD06D61FFB72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58B57C88-3D0E-DF00-C5BC-E5C0D4040A46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A8212C87-1A93-2E8D-E35C-00ADF39DAB4B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FF0F4298-D0E3-5210-BAF2-5A8A505659AD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FF410C11-E50D-CBBA-DC46-D6BCA29C955B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8" name="TextBox 6">
            <a:extLst>
              <a:ext uri="{FF2B5EF4-FFF2-40B4-BE49-F238E27FC236}">
                <a16:creationId xmlns:a16="http://schemas.microsoft.com/office/drawing/2014/main" id="{941651CD-CD88-C3A9-A4CC-894049F79A9C}"/>
              </a:ext>
            </a:extLst>
          </p:cNvPr>
          <p:cNvSpPr txBox="1"/>
          <p:nvPr/>
        </p:nvSpPr>
        <p:spPr>
          <a:xfrm>
            <a:off x="900330" y="1646661"/>
            <a:ext cx="816747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รูปแบบวิธีการเปรียบเทียบข้อมูลทั้งหมด เพื่อ</a:t>
            </a:r>
            <a:r>
              <a:rPr lang="en-US" sz="2800" dirty="0" err="1">
                <a:solidFill>
                  <a:srgbClr val="070707"/>
                </a:solidFill>
                <a:latin typeface="Poppins"/>
                <a:cs typeface="Poppins"/>
              </a:rPr>
              <a:t>ค้นหา</a:t>
            </a:r>
            <a:r>
              <a:rPr lang="th-TH" sz="2800" dirty="0">
                <a:solidFill>
                  <a:srgbClr val="070707"/>
                </a:solidFill>
                <a:latin typeface="Poppins"/>
                <a:cs typeface="Poppins"/>
              </a:rPr>
              <a:t>ค่า</a:t>
            </a:r>
            <a:r>
              <a:rPr lang="en-US" sz="2800" dirty="0">
                <a:solidFill>
                  <a:srgbClr val="070707"/>
                </a:solidFill>
                <a:latin typeface="Poppins"/>
                <a:cs typeface="Poppins"/>
              </a:rPr>
              <a:t> element </a:t>
            </a:r>
            <a:r>
              <a:rPr lang="en-US" sz="2800" dirty="0" err="1">
                <a:solidFill>
                  <a:srgbClr val="070707"/>
                </a:solidFill>
                <a:latin typeface="Poppins"/>
                <a:cs typeface="Poppins"/>
              </a:rPr>
              <a:t>ที่น้อยที่สุด</a:t>
            </a:r>
            <a:r>
              <a:rPr lang="en-US" sz="2800" dirty="0">
                <a:solidFill>
                  <a:srgbClr val="070707"/>
                </a:solidFill>
                <a:latin typeface="Poppins"/>
                <a:cs typeface="Poppins"/>
              </a:rPr>
              <a:t> </a:t>
            </a:r>
            <a:r>
              <a:rPr lang="en-US" sz="2800" dirty="0" err="1">
                <a:solidFill>
                  <a:srgbClr val="070707"/>
                </a:solidFill>
                <a:latin typeface="Poppins"/>
                <a:cs typeface="Poppins"/>
              </a:rPr>
              <a:t>ใน</a:t>
            </a:r>
            <a:r>
              <a:rPr lang="en-US" sz="2800" dirty="0">
                <a:solidFill>
                  <a:srgbClr val="070707"/>
                </a:solidFill>
                <a:latin typeface="Poppins"/>
                <a:cs typeface="Poppins"/>
              </a:rPr>
              <a:t> subarray </a:t>
            </a:r>
            <a:r>
              <a:rPr lang="en-US" sz="2800" dirty="0" err="1">
                <a:solidFill>
                  <a:srgbClr val="070707"/>
                </a:solidFill>
                <a:latin typeface="Poppins"/>
                <a:cs typeface="Poppins"/>
              </a:rPr>
              <a:t>แล้วนำมาสลับตำแหน่งกับ</a:t>
            </a:r>
            <a:r>
              <a:rPr lang="en-US" sz="2800" dirty="0">
                <a:solidFill>
                  <a:srgbClr val="070707"/>
                </a:solidFill>
                <a:latin typeface="Poppins"/>
                <a:cs typeface="Poppins"/>
              </a:rPr>
              <a:t> element </a:t>
            </a:r>
            <a:r>
              <a:rPr lang="en-US" sz="2800" dirty="0" err="1">
                <a:solidFill>
                  <a:srgbClr val="070707"/>
                </a:solidFill>
                <a:latin typeface="Poppins"/>
                <a:cs typeface="Poppins"/>
              </a:rPr>
              <a:t>ที่อยู่ที่ตำแหน่งแรกของ</a:t>
            </a:r>
            <a:r>
              <a:rPr lang="en-US" sz="2800" dirty="0">
                <a:solidFill>
                  <a:srgbClr val="070707"/>
                </a:solidFill>
                <a:latin typeface="Poppins"/>
                <a:cs typeface="Poppins"/>
              </a:rPr>
              <a:t> subarray</a:t>
            </a:r>
          </a:p>
          <a:p>
            <a:pPr algn="l"/>
            <a:r>
              <a:rPr lang="en-US" sz="2800" dirty="0">
                <a:solidFill>
                  <a:srgbClr val="070707"/>
                </a:solidFill>
                <a:latin typeface="Poppins"/>
                <a:cs typeface="Poppins"/>
              </a:rPr>
              <a:t>	</a:t>
            </a:r>
            <a:r>
              <a:rPr lang="th-TH" sz="2800" dirty="0">
                <a:solidFill>
                  <a:srgbClr val="070707"/>
                </a:solidFill>
                <a:latin typeface="Poppins"/>
                <a:cs typeface="Poppins"/>
              </a:rPr>
              <a:t>ทำแบบนี้ซ้ำ ๆ และสลับค่า </a:t>
            </a:r>
            <a:r>
              <a:rPr lang="en-US" sz="2800" dirty="0">
                <a:solidFill>
                  <a:srgbClr val="070707"/>
                </a:solidFill>
                <a:latin typeface="Poppins"/>
                <a:cs typeface="Poppins"/>
              </a:rPr>
              <a:t>element </a:t>
            </a:r>
            <a:r>
              <a:rPr lang="en-US" sz="2800" dirty="0" err="1">
                <a:solidFill>
                  <a:srgbClr val="070707"/>
                </a:solidFill>
                <a:latin typeface="Poppins"/>
                <a:cs typeface="Poppins"/>
              </a:rPr>
              <a:t>กับ</a:t>
            </a:r>
            <a:r>
              <a:rPr lang="en-US" sz="2800" dirty="0">
                <a:solidFill>
                  <a:srgbClr val="070707"/>
                </a:solidFill>
                <a:latin typeface="Poppins"/>
                <a:cs typeface="Poppins"/>
              </a:rPr>
              <a:t> element </a:t>
            </a:r>
            <a:r>
              <a:rPr lang="en-US" sz="2800" dirty="0" err="1">
                <a:solidFill>
                  <a:srgbClr val="070707"/>
                </a:solidFill>
                <a:latin typeface="Poppins"/>
                <a:cs typeface="Poppins"/>
              </a:rPr>
              <a:t>ที่อยู่ที่ตำแหน่ง</a:t>
            </a:r>
            <a:r>
              <a:rPr lang="th-TH" sz="2800" dirty="0">
                <a:solidFill>
                  <a:srgbClr val="070707"/>
                </a:solidFill>
                <a:latin typeface="Poppins"/>
                <a:cs typeface="Poppins"/>
              </a:rPr>
              <a:t>ถัดไป</a:t>
            </a:r>
            <a:r>
              <a:rPr lang="en-US" sz="2800" dirty="0" err="1">
                <a:solidFill>
                  <a:srgbClr val="070707"/>
                </a:solidFill>
                <a:latin typeface="Poppins"/>
                <a:cs typeface="Poppins"/>
              </a:rPr>
              <a:t>ของ</a:t>
            </a:r>
            <a:r>
              <a:rPr lang="en-US" sz="2800" dirty="0">
                <a:solidFill>
                  <a:srgbClr val="070707"/>
                </a:solidFill>
                <a:latin typeface="Poppins"/>
                <a:cs typeface="Poppins"/>
              </a:rPr>
              <a:t> subarray</a:t>
            </a:r>
          </a:p>
        </p:txBody>
      </p:sp>
    </p:spTree>
    <p:extLst>
      <p:ext uri="{BB962C8B-B14F-4D97-AF65-F5344CB8AC3E}">
        <p14:creationId xmlns:p14="http://schemas.microsoft.com/office/powerpoint/2010/main" val="671225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105B87-0A94-46EF-D7F6-D9B848406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659F0C54-C7D9-99F2-2F18-306C9E547C48}"/>
              </a:ext>
            </a:extLst>
          </p:cNvPr>
          <p:cNvSpPr txBox="1"/>
          <p:nvPr/>
        </p:nvSpPr>
        <p:spPr>
          <a:xfrm>
            <a:off x="1652039" y="553538"/>
            <a:ext cx="5455258" cy="3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Selection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5EC6970F-A8C7-06E5-C2DD-A1C81A3CD43B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5EF8C6BA-BED7-1A68-6CC4-0C14148F06CC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4F30299F-E5D1-9CDD-7E0E-956943C9D9D8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AF745ED8-F037-595D-1D04-86933C0426F6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A3EA0B23-B944-4498-C294-58BC7B3288AF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13CB3C07-43F3-A201-0E3F-2254570C97CD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pic>
        <p:nvPicPr>
          <p:cNvPr id="7" name="Selection Sort ">
            <a:hlinkClick r:id="" action="ppaction://media"/>
            <a:extLst>
              <a:ext uri="{FF2B5EF4-FFF2-40B4-BE49-F238E27FC236}">
                <a16:creationId xmlns:a16="http://schemas.microsoft.com/office/drawing/2014/main" id="{69DD5C3E-F65E-3ADD-BC86-10D3B3220F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07594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214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71D801-C829-332B-48FD-5C9E3029E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B190B34-CE71-B9F7-B2E3-D2D9EEAAA982}"/>
              </a:ext>
            </a:extLst>
          </p:cNvPr>
          <p:cNvSpPr txBox="1"/>
          <p:nvPr/>
        </p:nvSpPr>
        <p:spPr>
          <a:xfrm>
            <a:off x="1652038" y="553538"/>
            <a:ext cx="7415761" cy="376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3800" b="1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Workshop : Selection Sort</a:t>
            </a: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A6E49207-DC0E-5065-D4F5-0DB551E76B72}"/>
              </a:ext>
            </a:extLst>
          </p:cNvPr>
          <p:cNvGrpSpPr/>
          <p:nvPr/>
        </p:nvGrpSpPr>
        <p:grpSpPr>
          <a:xfrm rot="5400000">
            <a:off x="-4676898" y="1606679"/>
            <a:ext cx="9353795" cy="4101841"/>
            <a:chOff x="0" y="0"/>
            <a:chExt cx="1411603" cy="619018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F7D1F00-AAA1-8F49-75B1-AD9A235B357B}"/>
                </a:ext>
              </a:extLst>
            </p:cNvPr>
            <p:cNvSpPr/>
            <p:nvPr/>
          </p:nvSpPr>
          <p:spPr>
            <a:xfrm>
              <a:off x="12260" y="5837"/>
              <a:ext cx="1387082" cy="613182"/>
            </a:xfrm>
            <a:custGeom>
              <a:avLst/>
              <a:gdLst/>
              <a:ahLst/>
              <a:cxnLst/>
              <a:rect l="l" t="t" r="r" b="b"/>
              <a:pathLst>
                <a:path w="1387082" h="613182">
                  <a:moveTo>
                    <a:pt x="709098" y="7807"/>
                  </a:moveTo>
                  <a:lnTo>
                    <a:pt x="1383786" y="599538"/>
                  </a:lnTo>
                  <a:cubicBezTo>
                    <a:pt x="1386225" y="601676"/>
                    <a:pt x="1387083" y="605101"/>
                    <a:pt x="1385940" y="608137"/>
                  </a:cubicBezTo>
                  <a:cubicBezTo>
                    <a:pt x="1384798" y="611172"/>
                    <a:pt x="1381894" y="613181"/>
                    <a:pt x="1378651" y="613181"/>
                  </a:cubicBezTo>
                  <a:lnTo>
                    <a:pt x="8432" y="613181"/>
                  </a:lnTo>
                  <a:cubicBezTo>
                    <a:pt x="5189" y="613181"/>
                    <a:pt x="2285" y="611172"/>
                    <a:pt x="1143" y="608137"/>
                  </a:cubicBezTo>
                  <a:cubicBezTo>
                    <a:pt x="0" y="605101"/>
                    <a:pt x="858" y="601676"/>
                    <a:pt x="3296" y="599538"/>
                  </a:cubicBezTo>
                  <a:lnTo>
                    <a:pt x="677985" y="7807"/>
                  </a:lnTo>
                  <a:cubicBezTo>
                    <a:pt x="686887" y="0"/>
                    <a:pt x="700196" y="0"/>
                    <a:pt x="709098" y="7807"/>
                  </a:cubicBezTo>
                  <a:close/>
                </a:path>
              </a:pathLst>
            </a:custGeom>
            <a:solidFill>
              <a:srgbClr val="EEEEEE"/>
            </a:solidFill>
          </p:spPr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E094F67F-C48A-A62D-350A-6E238E94ADD6}"/>
                </a:ext>
              </a:extLst>
            </p:cNvPr>
            <p:cNvSpPr txBox="1"/>
            <p:nvPr/>
          </p:nvSpPr>
          <p:spPr>
            <a:xfrm>
              <a:off x="220563" y="230251"/>
              <a:ext cx="970477" cy="3445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F4836D55-B2F8-1F6B-E0CA-332F3A1BF4C0}"/>
              </a:ext>
            </a:extLst>
          </p:cNvPr>
          <p:cNvGrpSpPr/>
          <p:nvPr/>
        </p:nvGrpSpPr>
        <p:grpSpPr>
          <a:xfrm>
            <a:off x="900330" y="337909"/>
            <a:ext cx="528080" cy="528080"/>
            <a:chOff x="0" y="0"/>
            <a:chExt cx="195585" cy="195585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EC43DD01-BF98-4E59-F7F6-0E6B601EF8A6}"/>
                </a:ext>
              </a:extLst>
            </p:cNvPr>
            <p:cNvSpPr/>
            <p:nvPr/>
          </p:nvSpPr>
          <p:spPr>
            <a:xfrm>
              <a:off x="0" y="0"/>
              <a:ext cx="195585" cy="195585"/>
            </a:xfrm>
            <a:custGeom>
              <a:avLst/>
              <a:gdLst/>
              <a:ahLst/>
              <a:cxnLst/>
              <a:rect l="l" t="t" r="r" b="b"/>
              <a:pathLst>
                <a:path w="195585" h="195585">
                  <a:moveTo>
                    <a:pt x="97793" y="0"/>
                  </a:moveTo>
                  <a:lnTo>
                    <a:pt x="97793" y="0"/>
                  </a:lnTo>
                  <a:cubicBezTo>
                    <a:pt x="123729" y="0"/>
                    <a:pt x="148603" y="10303"/>
                    <a:pt x="166942" y="28643"/>
                  </a:cubicBezTo>
                  <a:cubicBezTo>
                    <a:pt x="185282" y="46982"/>
                    <a:pt x="195585" y="71856"/>
                    <a:pt x="195585" y="97793"/>
                  </a:cubicBezTo>
                  <a:lnTo>
                    <a:pt x="195585" y="97793"/>
                  </a:lnTo>
                  <a:cubicBezTo>
                    <a:pt x="195585" y="123729"/>
                    <a:pt x="185282" y="148603"/>
                    <a:pt x="166942" y="166942"/>
                  </a:cubicBezTo>
                  <a:cubicBezTo>
                    <a:pt x="148603" y="185282"/>
                    <a:pt x="123729" y="195585"/>
                    <a:pt x="97793" y="195585"/>
                  </a:cubicBezTo>
                  <a:lnTo>
                    <a:pt x="97793" y="195585"/>
                  </a:lnTo>
                  <a:cubicBezTo>
                    <a:pt x="71856" y="195585"/>
                    <a:pt x="46982" y="185282"/>
                    <a:pt x="28643" y="166942"/>
                  </a:cubicBezTo>
                  <a:cubicBezTo>
                    <a:pt x="10303" y="148603"/>
                    <a:pt x="0" y="123729"/>
                    <a:pt x="0" y="97793"/>
                  </a:cubicBezTo>
                  <a:lnTo>
                    <a:pt x="0" y="97793"/>
                  </a:lnTo>
                  <a:cubicBezTo>
                    <a:pt x="0" y="71856"/>
                    <a:pt x="10303" y="46982"/>
                    <a:pt x="28643" y="28643"/>
                  </a:cubicBezTo>
                  <a:cubicBezTo>
                    <a:pt x="46982" y="10303"/>
                    <a:pt x="71856" y="0"/>
                    <a:pt x="97793" y="0"/>
                  </a:cubicBezTo>
                  <a:close/>
                </a:path>
              </a:pathLst>
            </a:custGeom>
            <a:solidFill>
              <a:srgbClr val="FFC61A"/>
            </a:solidFill>
          </p:spPr>
        </p:sp>
        <p:sp>
          <p:nvSpPr>
            <p:cNvPr id="25" name="TextBox 25">
              <a:extLst>
                <a:ext uri="{FF2B5EF4-FFF2-40B4-BE49-F238E27FC236}">
                  <a16:creationId xmlns:a16="http://schemas.microsoft.com/office/drawing/2014/main" id="{8C69116A-CA6D-5F6D-D201-5C4D56A1E599}"/>
                </a:ext>
              </a:extLst>
            </p:cNvPr>
            <p:cNvSpPr txBox="1"/>
            <p:nvPr/>
          </p:nvSpPr>
          <p:spPr>
            <a:xfrm>
              <a:off x="0" y="-57150"/>
              <a:ext cx="195585" cy="2527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F1EC2943-2B78-9ECD-5A90-0BBC2C41D7B3}"/>
              </a:ext>
            </a:extLst>
          </p:cNvPr>
          <p:cNvSpPr txBox="1"/>
          <p:nvPr/>
        </p:nvSpPr>
        <p:spPr>
          <a:xfrm>
            <a:off x="262596" y="1219200"/>
            <a:ext cx="9228408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ไฟล์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2_selection_sort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ปัญหา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ให้นักเรียนเขียนโปรแกรมจัดเรียงข้อมูล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selection sort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ข้อมูลรับเข้า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บรรทัดแรก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n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คือ จำนวนข้อมูลที่ต้องการรับ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/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		  บรรทัดสองถึง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n+1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จำนวนเต็มที่ มีค่า 0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&lt;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ตัวเลข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&lt;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100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ผลลัพธ์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 	  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ตัวเลขที่เรียงจากน้อยไปหามาก</a:t>
            </a:r>
          </a:p>
          <a:p>
            <a:pPr algn="l"/>
            <a:r>
              <a:rPr lang="th-TH" sz="2800" dirty="0">
                <a:solidFill>
                  <a:srgbClr val="FF0000"/>
                </a:solidFill>
                <a:latin typeface="Poppins"/>
                <a:ea typeface="Poppins"/>
                <a:cs typeface="Poppins"/>
                <a:sym typeface="Poppins"/>
              </a:rPr>
              <a:t>ตัวอย่าง</a:t>
            </a:r>
            <a:r>
              <a:rPr lang="th-TH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dirty="0">
                <a:solidFill>
                  <a:srgbClr val="070707"/>
                </a:solidFill>
                <a:latin typeface="Poppins"/>
                <a:ea typeface="Poppins"/>
                <a:cs typeface="Poppins"/>
                <a:sym typeface="Poppins"/>
              </a:rPr>
              <a:t>:	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4EF426-18D6-853E-6503-A6432FCB351E}"/>
              </a:ext>
            </a:extLst>
          </p:cNvPr>
          <p:cNvSpPr/>
          <p:nvPr/>
        </p:nvSpPr>
        <p:spPr>
          <a:xfrm>
            <a:off x="2209800" y="3505200"/>
            <a:ext cx="5334000" cy="33677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15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9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-7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25</a:t>
            </a: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62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Unsorted array: 15  9  -7  25  62</a:t>
            </a:r>
          </a:p>
          <a:p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Sorted array: -7  9  15  25  62</a:t>
            </a:r>
            <a:endParaRPr lang="th-TH" sz="2000" dirty="0"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752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1678</Words>
  <Application>Microsoft Office PowerPoint</Application>
  <PresentationFormat>Custom</PresentationFormat>
  <Paragraphs>303</Paragraphs>
  <Slides>34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Calibri</vt:lpstr>
      <vt:lpstr>Wingdings</vt:lpstr>
      <vt:lpstr>Poppins</vt:lpstr>
      <vt:lpstr>Arial</vt:lpstr>
      <vt:lpstr>Oswald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Thanakorn Paibool</dc:creator>
  <cp:lastModifiedBy>Thanakorn Paibool</cp:lastModifiedBy>
  <cp:revision>45</cp:revision>
  <dcterms:created xsi:type="dcterms:W3CDTF">2006-08-16T00:00:00Z</dcterms:created>
  <dcterms:modified xsi:type="dcterms:W3CDTF">2024-10-14T00:55:42Z</dcterms:modified>
  <dc:identifier>DAGTCqFDIu0</dc:identifier>
</cp:coreProperties>
</file>

<file path=docProps/thumbnail.jpeg>
</file>